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3"/>
  </p:notesMasterIdLst>
  <p:handoutMasterIdLst>
    <p:handoutMasterId r:id="rId24"/>
  </p:handoutMasterIdLst>
  <p:sldIdLst>
    <p:sldId id="256" r:id="rId6"/>
    <p:sldId id="291" r:id="rId7"/>
    <p:sldId id="335" r:id="rId8"/>
    <p:sldId id="316" r:id="rId9"/>
    <p:sldId id="319" r:id="rId10"/>
    <p:sldId id="320" r:id="rId11"/>
    <p:sldId id="321" r:id="rId12"/>
    <p:sldId id="332" r:id="rId13"/>
    <p:sldId id="326" r:id="rId14"/>
    <p:sldId id="330" r:id="rId15"/>
    <p:sldId id="333" r:id="rId16"/>
    <p:sldId id="323" r:id="rId17"/>
    <p:sldId id="318" r:id="rId18"/>
    <p:sldId id="315" r:id="rId19"/>
    <p:sldId id="296" r:id="rId20"/>
    <p:sldId id="334" r:id="rId21"/>
    <p:sldId id="288" r:id="rId22"/>
  </p:sldIdLst>
  <p:sldSz cx="9144000" cy="6858000" type="screen4x3"/>
  <p:notesSz cx="6815138" cy="99425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FF0000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a " initials="" lastIdx="8" clrIdx="0"/>
  <p:cmAuthor id="1" name="Marta" initials="" lastIdx="8" clrIdx="1"/>
  <p:cmAuthor id="2" name="nobody" initials="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66"/>
    <a:srgbClr val="5F5F5F"/>
    <a:srgbClr val="003399"/>
    <a:srgbClr val="6600CC"/>
    <a:srgbClr val="A50021"/>
    <a:srgbClr val="C0C0C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80251" autoAdjust="0"/>
  </p:normalViewPr>
  <p:slideViewPr>
    <p:cSldViewPr>
      <p:cViewPr varScale="1">
        <p:scale>
          <a:sx n="60" d="100"/>
          <a:sy n="60" d="100"/>
        </p:scale>
        <p:origin x="17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B5DA7D-647C-48AD-AFE1-72F2524FE01E}" type="datetime1">
              <a:rPr lang="cs-CZ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0D5AFC-9DF0-417D-8EFE-B8294F762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73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8D86C02-F199-4184-B913-5532F5F17AD6}" type="datetime1">
              <a:rPr lang="cs-CZ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5306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27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6080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C21ED77-E461-489D-9D20-E862564B30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08787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64BC72A-1C26-4F22-B135-2F0FCA3FF9DC}" type="datetime1">
              <a:rPr lang="cs-CZ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09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245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777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527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6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229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913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12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877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877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837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23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D86C02-F199-4184-B913-5532F5F17AD6}" type="datetime1">
              <a:rPr lang="cs-CZ" smtClean="0"/>
              <a:pPr>
                <a:defRPr/>
              </a:pPr>
              <a:t>26. 11. 2014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21ED77-E461-489D-9D20-E862564B30B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0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59B9D-405C-4E1B-AC54-0D5E695EEB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E5EB7-C428-40ED-AC86-AE8E5683EB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BFC65-C6C3-40CB-899F-900F54924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1B64-17B0-4F4E-A462-AFFD924774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A52C8-12E7-4DD7-874E-60389AD4B8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8469-E28C-494D-A00B-8979973AB7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7938B-8B3C-4CA8-8647-062171CC3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436B3-22A6-43B3-A276-4D4EA1C9D0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8CCFF-65B3-474A-9B57-76FE01AE14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BB35D-7745-45CA-8F93-7F9832920E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2D33-A5F4-4B05-BAFF-DF88F608F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2E0E1-FA3B-4C87-8AE3-C89D987E62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08659-F057-4B71-A05E-221200A3F9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/>
              <a:t>28.11.20137. 3. 20137.11.2012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pl-PL"/>
              <a:t>Týden vědy a techniky 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2D9438-B9C9-471F-8464-B49C5288A1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x-the-leaky-pipeline.ch/abou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i.cz/study/harassmen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c.cz/gender-v-horizontu-2020/horizont-2020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msmt.cz/strukturalni-fondy/op-vv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nyaveda.cz/" TargetMode="External"/><Relationship Id="rId2" Type="http://schemas.openxmlformats.org/officeDocument/2006/relationships/hyperlink" Target="http://www.nkc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cu.ac.uk/equality-charter-marks/athena-swan/athena-swan-members/" TargetMode="External"/><Relationship Id="rId4" Type="http://schemas.openxmlformats.org/officeDocument/2006/relationships/hyperlink" Target="http://www.portal.advance.vt.ed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zenyaveda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nyaveda.cz/" TargetMode="External"/><Relationship Id="rId2" Type="http://schemas.openxmlformats.org/officeDocument/2006/relationships/hyperlink" Target="mailto:marcela.linkova@soc.cas.cz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le.ac.uk/offices/equalities-un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c.cz/zmena/ja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c.cz/files/exit-questionnaire-chemistry-2014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>
          <a:xfrm>
            <a:off x="1691680" y="2329374"/>
            <a:ext cx="5545137" cy="17287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30757E"/>
                </a:solidFill>
              </a:rPr>
              <a:t>Kroky ke změně postavení mladých vědců a vědkyň </a:t>
            </a:r>
            <a:br>
              <a:rPr lang="cs-CZ" sz="2800" b="1" dirty="0" smtClean="0">
                <a:solidFill>
                  <a:srgbClr val="30757E"/>
                </a:solidFill>
              </a:rPr>
            </a:br>
            <a:r>
              <a:rPr lang="cs-CZ" sz="2800" b="1" dirty="0" smtClean="0">
                <a:solidFill>
                  <a:srgbClr val="30757E"/>
                </a:solidFill>
              </a:rPr>
              <a:t/>
            </a:r>
            <a:br>
              <a:rPr lang="cs-CZ" sz="2800" b="1" dirty="0" smtClean="0">
                <a:solidFill>
                  <a:srgbClr val="30757E"/>
                </a:solidFill>
              </a:rPr>
            </a:br>
            <a:r>
              <a:rPr lang="cs-CZ" sz="2000" b="1" dirty="0" smtClean="0">
                <a:solidFill>
                  <a:srgbClr val="30757E"/>
                </a:solidFill>
              </a:rPr>
              <a:t>Kulturní a institucionální změna </a:t>
            </a:r>
            <a:br>
              <a:rPr lang="cs-CZ" sz="2000" b="1" dirty="0" smtClean="0">
                <a:solidFill>
                  <a:srgbClr val="30757E"/>
                </a:solidFill>
              </a:rPr>
            </a:br>
            <a:r>
              <a:rPr lang="cs-CZ" sz="2000" b="1" dirty="0" smtClean="0">
                <a:solidFill>
                  <a:srgbClr val="30757E"/>
                </a:solidFill>
              </a:rPr>
              <a:t>pro genderovou rovnost ve vědě </a:t>
            </a:r>
            <a:endParaRPr lang="cs-CZ" sz="2800" dirty="0" smtClean="0">
              <a:solidFill>
                <a:srgbClr val="30757E"/>
              </a:solidFill>
            </a:endParaRPr>
          </a:p>
        </p:txBody>
      </p:sp>
      <p:sp>
        <p:nvSpPr>
          <p:cNvPr id="16386" name="Podnadpis 2"/>
          <p:cNvSpPr>
            <a:spLocks noGrp="1"/>
          </p:cNvSpPr>
          <p:nvPr>
            <p:ph type="subTitle" idx="1"/>
          </p:nvPr>
        </p:nvSpPr>
        <p:spPr>
          <a:xfrm>
            <a:off x="828674" y="4560170"/>
            <a:ext cx="7704138" cy="792162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1400" dirty="0" smtClean="0">
                <a:solidFill>
                  <a:srgbClr val="5F5F5F"/>
                </a:solidFill>
              </a:rPr>
              <a:t>Mgr. Hana Víznerová 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1400" dirty="0" smtClean="0">
                <a:solidFill>
                  <a:srgbClr val="5F5F5F"/>
                </a:solidFill>
              </a:rPr>
              <a:t>Národní kontaktní centrum – ženy a věda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1400" dirty="0" smtClean="0">
                <a:solidFill>
                  <a:srgbClr val="5F5F5F"/>
                </a:solidFill>
              </a:rPr>
              <a:t>Sociologický ústav AV ČR, </a:t>
            </a:r>
            <a:r>
              <a:rPr lang="cs-CZ" sz="1400" dirty="0" err="1" smtClean="0">
                <a:solidFill>
                  <a:srgbClr val="5F5F5F"/>
                </a:solidFill>
              </a:rPr>
              <a:t>v.v.i</a:t>
            </a:r>
            <a:r>
              <a:rPr lang="cs-CZ" sz="1400" dirty="0" smtClean="0">
                <a:solidFill>
                  <a:srgbClr val="5F5F5F"/>
                </a:solidFill>
              </a:rPr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16388" name="Picture 9" descr="logo SO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333375"/>
            <a:ext cx="12446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0" descr="nkc_zmena_logo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88913"/>
            <a:ext cx="17287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517232"/>
            <a:ext cx="6949440" cy="752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Podpůrná </a:t>
            </a:r>
            <a:r>
              <a:rPr lang="cs-CZ" dirty="0"/>
              <a:t>schémata </a:t>
            </a:r>
            <a:r>
              <a:rPr lang="cs-CZ" dirty="0" smtClean="0"/>
              <a:t>a aktivity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pro mladé vědce a vědkyně pracující na dočasné/ krátkodobé smlouvy </a:t>
            </a:r>
          </a:p>
          <a:p>
            <a:pPr lvl="2">
              <a:lnSpc>
                <a:spcPct val="90000"/>
              </a:lnSpc>
              <a:buClr>
                <a:srgbClr val="30757E"/>
              </a:buClr>
            </a:pPr>
            <a:r>
              <a:rPr lang="cs-CZ" sz="2000" dirty="0" smtClean="0"/>
              <a:t>finanční </a:t>
            </a:r>
            <a:r>
              <a:rPr lang="cs-CZ" sz="2000" dirty="0"/>
              <a:t>podpora </a:t>
            </a:r>
          </a:p>
          <a:p>
            <a:pPr lvl="2">
              <a:lnSpc>
                <a:spcPct val="90000"/>
              </a:lnSpc>
              <a:buClr>
                <a:srgbClr val="30757E"/>
              </a:buClr>
            </a:pPr>
            <a:r>
              <a:rPr lang="cs-CZ" sz="2000" dirty="0" smtClean="0"/>
              <a:t>kariérní </a:t>
            </a:r>
            <a:r>
              <a:rPr lang="cs-CZ" sz="2000" dirty="0"/>
              <a:t>poradenství 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pro rodiče </a:t>
            </a:r>
          </a:p>
          <a:p>
            <a:pPr lvl="2">
              <a:lnSpc>
                <a:spcPct val="90000"/>
              </a:lnSpc>
              <a:buClr>
                <a:srgbClr val="30757E"/>
              </a:buClr>
            </a:pPr>
            <a:r>
              <a:rPr lang="cs-CZ" sz="2000" dirty="0"/>
              <a:t>z</a:t>
            </a:r>
            <a:r>
              <a:rPr lang="cs-CZ" sz="2000" dirty="0" smtClean="0"/>
              <a:t>ařízení </a:t>
            </a:r>
            <a:r>
              <a:rPr lang="cs-CZ" sz="2000" dirty="0"/>
              <a:t>péče o děti</a:t>
            </a:r>
          </a:p>
          <a:p>
            <a:pPr lvl="2">
              <a:lnSpc>
                <a:spcPct val="90000"/>
              </a:lnSpc>
              <a:buClr>
                <a:srgbClr val="30757E"/>
              </a:buClr>
            </a:pPr>
            <a:r>
              <a:rPr lang="cs-CZ" sz="2000" dirty="0"/>
              <a:t>n</a:t>
            </a:r>
            <a:r>
              <a:rPr lang="cs-CZ" sz="2000" dirty="0" smtClean="0"/>
              <a:t>ávratové programy a granty</a:t>
            </a:r>
            <a:endParaRPr lang="cs-CZ" sz="2000" dirty="0"/>
          </a:p>
          <a:p>
            <a:pPr lvl="2">
              <a:lnSpc>
                <a:spcPct val="90000"/>
              </a:lnSpc>
              <a:buClr>
                <a:srgbClr val="30757E"/>
              </a:buClr>
            </a:pPr>
            <a:r>
              <a:rPr lang="cs-CZ" sz="2000" dirty="0"/>
              <a:t>s</a:t>
            </a:r>
            <a:r>
              <a:rPr lang="cs-CZ" sz="2000" dirty="0" smtClean="0"/>
              <a:t>polupráce </a:t>
            </a:r>
            <a:r>
              <a:rPr lang="cs-CZ" sz="2000" dirty="0"/>
              <a:t>a vzdělávání na MD/RD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err="1" smtClean="0"/>
              <a:t>Mentoring</a:t>
            </a:r>
            <a:r>
              <a:rPr lang="cs-CZ" dirty="0" smtClean="0"/>
              <a:t> </a:t>
            </a:r>
            <a:r>
              <a:rPr lang="cs-CZ" dirty="0"/>
              <a:t>a síťování </a:t>
            </a: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urzy rozvoje osobních a profesních dovedností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Individuální kariérní plány  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sz="2000" dirty="0"/>
          </a:p>
          <a:p>
            <a:pPr marL="0" lvl="1" indent="0">
              <a:lnSpc>
                <a:spcPct val="90000"/>
              </a:lnSpc>
              <a:buClr>
                <a:srgbClr val="30757E"/>
              </a:buClr>
              <a:buNone/>
            </a:pP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dirty="0" smtClean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24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>
                <a:solidFill>
                  <a:srgbClr val="30757E"/>
                </a:solidFill>
              </a:rPr>
              <a:t>PŘÍKLADY AKTIVIT, NÁSTROJŮ A </a:t>
            </a:r>
            <a:r>
              <a:rPr lang="cs-CZ" sz="2400" b="1" dirty="0" smtClean="0">
                <a:solidFill>
                  <a:srgbClr val="30757E"/>
                </a:solidFill>
              </a:rPr>
              <a:t>OPATŘENÍ IV. </a:t>
            </a:r>
          </a:p>
        </p:txBody>
      </p:sp>
    </p:spTree>
    <p:extLst>
      <p:ext uri="{BB962C8B-B14F-4D97-AF65-F5344CB8AC3E}">
        <p14:creationId xmlns:p14="http://schemas.microsoft.com/office/powerpoint/2010/main" val="23062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i="1" dirty="0" smtClean="0"/>
              <a:t>„Opravit </a:t>
            </a:r>
            <a:r>
              <a:rPr lang="cs-CZ" i="1" dirty="0"/>
              <a:t>děravé potrubí</a:t>
            </a:r>
            <a:r>
              <a:rPr lang="cs-CZ" i="1" dirty="0" smtClean="0"/>
              <a:t>!“ (Univerzita </a:t>
            </a:r>
            <a:r>
              <a:rPr lang="cs-CZ" i="1" dirty="0" err="1" smtClean="0"/>
              <a:t>Zurich</a:t>
            </a:r>
            <a:r>
              <a:rPr lang="cs-CZ" i="1" dirty="0" smtClean="0"/>
              <a:t>)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1800" dirty="0" smtClean="0"/>
              <a:t>program </a:t>
            </a:r>
            <a:r>
              <a:rPr lang="cs-CZ" sz="1800" dirty="0"/>
              <a:t>na podporu </a:t>
            </a:r>
            <a:r>
              <a:rPr lang="cs-CZ" sz="1800" dirty="0" smtClean="0"/>
              <a:t>kariérního </a:t>
            </a:r>
            <a:r>
              <a:rPr lang="cs-CZ" sz="1800" dirty="0"/>
              <a:t>rozvoje pro mladé vědkyně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1800" dirty="0" smtClean="0"/>
              <a:t>poskytuje </a:t>
            </a:r>
            <a:r>
              <a:rPr lang="cs-CZ" sz="1800" dirty="0"/>
              <a:t>mladým vědkyním </a:t>
            </a:r>
            <a:r>
              <a:rPr lang="cs-CZ" sz="1800" dirty="0" smtClean="0"/>
              <a:t>příležitost </a:t>
            </a:r>
            <a:r>
              <a:rPr lang="cs-CZ" sz="1800" dirty="0"/>
              <a:t>přemýšlet o své akademické dráze, reflektovat dosavadní profesní zkušenosti a na základě toho si vypracovat strategii pro další profesní rozvoj a stanovit si cíle pro další vzdělávání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1800" dirty="0"/>
              <a:t>pomáhá </a:t>
            </a:r>
            <a:r>
              <a:rPr lang="cs-CZ" sz="1800" dirty="0" smtClean="0"/>
              <a:t>vědkyním rozšířit si </a:t>
            </a:r>
            <a:r>
              <a:rPr lang="cs-CZ" sz="1800" dirty="0"/>
              <a:t>své osobní i vědecké sítě a kontakty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1800" dirty="0"/>
              <a:t>klíčovými </a:t>
            </a:r>
            <a:r>
              <a:rPr lang="cs-CZ" sz="1800" dirty="0" smtClean="0"/>
              <a:t>aktivitami </a:t>
            </a:r>
            <a:r>
              <a:rPr lang="cs-CZ" sz="1800" dirty="0"/>
              <a:t>programu jsou vzdělávání nastavené podle potřeb účastnic </a:t>
            </a:r>
            <a:r>
              <a:rPr lang="cs-CZ" sz="1800" dirty="0" smtClean="0"/>
              <a:t>programu</a:t>
            </a:r>
            <a:r>
              <a:rPr lang="cs-CZ" sz="1800" dirty="0"/>
              <a:t>, práce v odborných skupinách a síťování napříč obory a </a:t>
            </a:r>
            <a:r>
              <a:rPr lang="cs-CZ" sz="1800" dirty="0" smtClean="0"/>
              <a:t>institucemi </a:t>
            </a:r>
            <a:endParaRPr lang="cs-CZ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>
                <a:hlinkClick r:id="rId3"/>
              </a:rPr>
              <a:t>http://www.fix-the-leaky-pipeline.ch/about</a:t>
            </a:r>
            <a:endParaRPr lang="cs-CZ" sz="2400" dirty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sz="1400" dirty="0"/>
          </a:p>
          <a:p>
            <a:pPr>
              <a:buClr>
                <a:srgbClr val="30757E"/>
              </a:buClr>
            </a:pPr>
            <a:r>
              <a:rPr lang="cs-CZ" sz="2400" dirty="0" err="1" smtClean="0"/>
              <a:t>Cacace</a:t>
            </a:r>
            <a:r>
              <a:rPr lang="cs-CZ" sz="2400" dirty="0"/>
              <a:t>, M. 2009</a:t>
            </a:r>
            <a:r>
              <a:rPr lang="cs-CZ" sz="2400" i="1" dirty="0"/>
              <a:t>. </a:t>
            </a:r>
            <a:r>
              <a:rPr lang="cs-CZ" sz="2400" i="1" dirty="0" err="1"/>
              <a:t>Guidelines</a:t>
            </a:r>
            <a:r>
              <a:rPr lang="cs-CZ" sz="2400" i="1" dirty="0"/>
              <a:t> </a:t>
            </a:r>
            <a:r>
              <a:rPr lang="cs-CZ" sz="2400" i="1" dirty="0" err="1"/>
              <a:t>for</a:t>
            </a:r>
            <a:r>
              <a:rPr lang="cs-CZ" sz="2400" i="1" dirty="0"/>
              <a:t> Gender </a:t>
            </a:r>
            <a:r>
              <a:rPr lang="cs-CZ" sz="2400" i="1" dirty="0" err="1"/>
              <a:t>Equality</a:t>
            </a:r>
            <a:r>
              <a:rPr lang="cs-CZ" sz="2400" i="1" dirty="0"/>
              <a:t> </a:t>
            </a:r>
            <a:r>
              <a:rPr lang="cs-CZ" sz="2400" i="1" dirty="0" err="1"/>
              <a:t>Programmes</a:t>
            </a:r>
            <a:r>
              <a:rPr lang="cs-CZ" sz="2400" i="1" dirty="0"/>
              <a:t> in Science. </a:t>
            </a:r>
            <a:r>
              <a:rPr lang="cs-CZ" sz="2400" dirty="0" err="1"/>
              <a:t>Prages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University </a:t>
            </a:r>
            <a:r>
              <a:rPr lang="cs-CZ" sz="2400" dirty="0" err="1" smtClean="0"/>
              <a:t>of</a:t>
            </a:r>
            <a:r>
              <a:rPr lang="cs-CZ" sz="2400" dirty="0" smtClean="0"/>
              <a:t> Michigan (ADVANCE program).</a:t>
            </a:r>
            <a:r>
              <a:rPr lang="cs-CZ" sz="2400" i="1" dirty="0" smtClean="0"/>
              <a:t> </a:t>
            </a:r>
            <a:r>
              <a:rPr lang="en-US" sz="2400" i="1" dirty="0" smtClean="0"/>
              <a:t>Giving </a:t>
            </a:r>
            <a:r>
              <a:rPr lang="en-US" sz="2400" i="1" dirty="0"/>
              <a:t>and Getting </a:t>
            </a:r>
            <a:r>
              <a:rPr lang="en-US" sz="2400" i="1" dirty="0" smtClean="0"/>
              <a:t>Career </a:t>
            </a:r>
            <a:r>
              <a:rPr lang="en-US" sz="2400" i="1" dirty="0"/>
              <a:t>Advice</a:t>
            </a:r>
            <a:r>
              <a:rPr lang="en-US" sz="2400" i="1" dirty="0" smtClean="0"/>
              <a:t>:</a:t>
            </a:r>
            <a:r>
              <a:rPr lang="cs-CZ" sz="2400" i="1" dirty="0" smtClean="0"/>
              <a:t> </a:t>
            </a:r>
            <a:r>
              <a:rPr lang="en-US" sz="2400" i="1" dirty="0" smtClean="0"/>
              <a:t>A </a:t>
            </a:r>
            <a:r>
              <a:rPr lang="en-US" sz="2400" i="1" dirty="0"/>
              <a:t>Guide for </a:t>
            </a:r>
            <a:r>
              <a:rPr lang="en-US" sz="2400" i="1" dirty="0" smtClean="0"/>
              <a:t>Junior</a:t>
            </a:r>
            <a:r>
              <a:rPr lang="cs-CZ" sz="2400" i="1" dirty="0" smtClean="0"/>
              <a:t> </a:t>
            </a:r>
            <a:r>
              <a:rPr lang="en-US" sz="2400" i="1" dirty="0" smtClean="0"/>
              <a:t>and </a:t>
            </a:r>
            <a:r>
              <a:rPr lang="en-US" sz="2400" i="1" dirty="0"/>
              <a:t>Senior </a:t>
            </a:r>
            <a:r>
              <a:rPr lang="en-US" sz="2400" i="1" dirty="0" smtClean="0"/>
              <a:t>Faculty</a:t>
            </a:r>
            <a:r>
              <a:rPr lang="cs-CZ" sz="2400" i="1" dirty="0" smtClean="0"/>
              <a:t>. </a:t>
            </a:r>
            <a:endParaRPr lang="en-US" sz="2400" i="1" dirty="0"/>
          </a:p>
          <a:p>
            <a:pPr>
              <a:buClr>
                <a:srgbClr val="30757E"/>
              </a:buClr>
            </a:pPr>
            <a:endParaRPr lang="cs-CZ" sz="2000" dirty="0"/>
          </a:p>
          <a:p>
            <a:pPr marL="0" lvl="1" indent="0">
              <a:lnSpc>
                <a:spcPct val="90000"/>
              </a:lnSpc>
              <a:buClr>
                <a:srgbClr val="30757E"/>
              </a:buClr>
              <a:buNone/>
            </a:pPr>
            <a:endParaRPr lang="cs-CZ" sz="1800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sz="1800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sz="1800" dirty="0" smtClean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16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1800" dirty="0"/>
          </a:p>
          <a:p>
            <a:pPr>
              <a:buClr>
                <a:srgbClr val="30757E"/>
              </a:buClr>
            </a:pPr>
            <a:endParaRPr lang="cs-CZ" sz="1800" dirty="0" smtClean="0"/>
          </a:p>
          <a:p>
            <a:pPr>
              <a:buClr>
                <a:srgbClr val="30757E"/>
              </a:buClr>
            </a:pPr>
            <a:endParaRPr lang="cs-CZ" sz="1800" dirty="0" smtClean="0"/>
          </a:p>
          <a:p>
            <a:pPr>
              <a:buClr>
                <a:srgbClr val="30757E"/>
              </a:buClr>
            </a:pPr>
            <a:endParaRPr lang="cs-CZ" sz="1800" dirty="0" smtClean="0"/>
          </a:p>
          <a:p>
            <a:pPr>
              <a:buClr>
                <a:srgbClr val="30757E"/>
              </a:buClr>
            </a:pPr>
            <a:endParaRPr lang="cs-CZ" sz="1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PŘÍKLADY DOBRÉ PRAXE </a:t>
            </a:r>
          </a:p>
        </p:txBody>
      </p:sp>
    </p:spTree>
    <p:extLst>
      <p:ext uri="{BB962C8B-B14F-4D97-AF65-F5344CB8AC3E}">
        <p14:creationId xmlns:p14="http://schemas.microsoft.com/office/powerpoint/2010/main" val="5630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Zvyšování povědomí, genderové expertízy a kompetencí  </a:t>
            </a:r>
            <a:endParaRPr lang="cs-CZ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v</a:t>
            </a:r>
            <a:r>
              <a:rPr lang="cs-CZ" sz="2400" dirty="0" smtClean="0"/>
              <a:t>zdělávání </a:t>
            </a:r>
            <a:r>
              <a:rPr lang="cs-CZ" sz="2400" dirty="0"/>
              <a:t>osob v </a:t>
            </a:r>
            <a:r>
              <a:rPr lang="cs-CZ" sz="2400" dirty="0" smtClean="0"/>
              <a:t>řídících a </a:t>
            </a:r>
            <a:r>
              <a:rPr lang="cs-CZ" sz="2400" dirty="0"/>
              <a:t>rozhodovacích pozicí, </a:t>
            </a:r>
            <a:r>
              <a:rPr lang="cs-CZ" sz="2400" dirty="0" smtClean="0"/>
              <a:t>vedoucích pracovních </a:t>
            </a:r>
            <a:r>
              <a:rPr lang="cs-CZ" sz="2400" dirty="0"/>
              <a:t>skupin, členů a členek </a:t>
            </a:r>
            <a:r>
              <a:rPr lang="cs-CZ" sz="2400" dirty="0" smtClean="0"/>
              <a:t>výběrových, hodnotících a nominačních komisí, pracovníků/pracovnic personálního oddělení atd.   </a:t>
            </a:r>
            <a:endParaRPr lang="cs-CZ" sz="2400" dirty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Kultura </a:t>
            </a:r>
            <a:r>
              <a:rPr lang="cs-CZ" dirty="0"/>
              <a:t>pracovního prostředí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k</a:t>
            </a:r>
            <a:r>
              <a:rPr lang="cs-CZ" sz="2400" dirty="0" smtClean="0"/>
              <a:t>odex chování (vč. sexuálního obtěžování)</a:t>
            </a:r>
            <a:endParaRPr lang="cs-CZ" sz="2400" dirty="0"/>
          </a:p>
          <a:p>
            <a:pPr lvl="2">
              <a:lnSpc>
                <a:spcPct val="90000"/>
              </a:lnSpc>
              <a:buClr>
                <a:srgbClr val="30757E"/>
              </a:buClr>
            </a:pPr>
            <a:r>
              <a:rPr lang="cs-CZ" sz="2000" u="sng" dirty="0" smtClean="0">
                <a:hlinkClick r:id="rId3"/>
              </a:rPr>
              <a:t>http</a:t>
            </a:r>
            <a:r>
              <a:rPr lang="cs-CZ" sz="2000" u="sng" dirty="0">
                <a:hlinkClick r:id="rId3"/>
              </a:rPr>
              <a:t>://www.muni.cz/study/harassment</a:t>
            </a:r>
            <a:endParaRPr lang="cs-CZ" sz="2000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i</a:t>
            </a:r>
            <a:r>
              <a:rPr lang="cs-CZ" sz="2400" dirty="0" smtClean="0"/>
              <a:t>nformační </a:t>
            </a:r>
            <a:r>
              <a:rPr lang="cs-CZ" sz="2400" dirty="0"/>
              <a:t>a osvětové kampaně v rámci instituce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24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>
                <a:solidFill>
                  <a:srgbClr val="30757E"/>
                </a:solidFill>
              </a:rPr>
              <a:t>PŘÍKLADY AKTIVIT, NÁSTROJŮ A </a:t>
            </a:r>
            <a:r>
              <a:rPr lang="cs-CZ" sz="2400" b="1" dirty="0" smtClean="0">
                <a:solidFill>
                  <a:srgbClr val="30757E"/>
                </a:solidFill>
              </a:rPr>
              <a:t>OPATŘENÍ V. </a:t>
            </a:r>
          </a:p>
        </p:txBody>
      </p:sp>
    </p:spTree>
    <p:extLst>
      <p:ext uri="{BB962C8B-B14F-4D97-AF65-F5344CB8AC3E}">
        <p14:creationId xmlns:p14="http://schemas.microsoft.com/office/powerpoint/2010/main" val="12759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>
                <a:srgbClr val="30757E"/>
              </a:buClr>
            </a:pPr>
            <a:r>
              <a:rPr lang="cs-CZ" sz="2800" dirty="0" smtClean="0"/>
              <a:t>HORIZONT 2020</a:t>
            </a:r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://www.nkc.cz/gender-v-horizontu-2020/horizont-2020</a:t>
            </a:r>
            <a:r>
              <a:rPr lang="cs-CZ" dirty="0" smtClean="0">
                <a:hlinkClick r:id="rId3"/>
              </a:rPr>
              <a:t>/</a:t>
            </a:r>
            <a:endParaRPr lang="cs-CZ" sz="2800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r>
              <a:rPr lang="cs-CZ" sz="2800" dirty="0" smtClean="0"/>
              <a:t>OP </a:t>
            </a:r>
            <a:r>
              <a:rPr lang="cs-CZ" sz="2800" dirty="0"/>
              <a:t>Výzkum, vývoj a vzdělávání období </a:t>
            </a:r>
            <a:r>
              <a:rPr lang="cs-CZ" sz="2800" dirty="0" smtClean="0"/>
              <a:t>2014-2020</a:t>
            </a:r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www.msmt.cz/strukturalni-fondy/op-vvv</a:t>
            </a:r>
            <a:endParaRPr lang="cs-CZ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ZDROJE FINANCOVÁNÍ PROJEKTŮ/PROGRAMŮ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20" y="5344390"/>
            <a:ext cx="2153040" cy="102368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7984" y="2507754"/>
            <a:ext cx="3267502" cy="140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5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/>
          </p:cNvSpPr>
          <p:nvPr>
            <p:ph type="body" idx="1"/>
          </p:nvPr>
        </p:nvSpPr>
        <p:spPr>
          <a:xfrm>
            <a:off x="434922" y="1420100"/>
            <a:ext cx="8229600" cy="4781550"/>
          </a:xfrm>
        </p:spPr>
        <p:txBody>
          <a:bodyPr/>
          <a:lstStyle/>
          <a:p>
            <a:pPr>
              <a:buClr>
                <a:srgbClr val="30757E"/>
              </a:buClr>
            </a:pPr>
            <a:r>
              <a:rPr lang="cs-CZ" sz="2400" b="1" u="sng" dirty="0">
                <a:hlinkClick r:id="rId2"/>
              </a:rPr>
              <a:t>www.nkc.cz</a:t>
            </a:r>
            <a:r>
              <a:rPr lang="cs-CZ" sz="2400" b="1" dirty="0"/>
              <a:t> </a:t>
            </a:r>
            <a:endParaRPr lang="cs-CZ" sz="2400" b="1" dirty="0" smtClean="0"/>
          </a:p>
          <a:p>
            <a:pPr>
              <a:buClr>
                <a:srgbClr val="30757E"/>
              </a:buClr>
            </a:pPr>
            <a:r>
              <a:rPr lang="cs-CZ" sz="2000" dirty="0"/>
              <a:t>Linková, M., Víznerová, H. 2013. </a:t>
            </a:r>
            <a:r>
              <a:rPr lang="cs-CZ" sz="2000" i="1" dirty="0"/>
              <a:t>Proč a jak na genderovou rovnost ve vědě. Strategie a doporučení.</a:t>
            </a:r>
            <a:r>
              <a:rPr lang="cs-CZ" sz="2000" dirty="0"/>
              <a:t> Praha: SOÚ, AV ČR. </a:t>
            </a:r>
            <a:endParaRPr lang="cs-CZ" sz="2000" dirty="0" smtClean="0"/>
          </a:p>
          <a:p>
            <a:pPr>
              <a:buClr>
                <a:srgbClr val="30757E"/>
              </a:buClr>
            </a:pPr>
            <a:r>
              <a:rPr lang="cs-CZ" sz="2000" dirty="0" smtClean="0"/>
              <a:t>KLUB </a:t>
            </a:r>
            <a:r>
              <a:rPr lang="cs-CZ" sz="2000" dirty="0"/>
              <a:t>NKC: </a:t>
            </a:r>
            <a:r>
              <a:rPr lang="cs-CZ" sz="2000" u="sng" dirty="0" smtClean="0">
                <a:hlinkClick r:id="rId3"/>
              </a:rPr>
              <a:t>www.zenyaveda.cz</a:t>
            </a:r>
            <a:r>
              <a:rPr lang="cs-CZ" sz="2000" u="sng" dirty="0" smtClean="0"/>
              <a:t> </a:t>
            </a:r>
          </a:p>
          <a:p>
            <a:pPr>
              <a:buClr>
                <a:srgbClr val="30757E"/>
              </a:buClr>
            </a:pPr>
            <a:r>
              <a:rPr lang="cs-CZ" sz="2000" dirty="0" smtClean="0"/>
              <a:t>Program </a:t>
            </a:r>
            <a:r>
              <a:rPr lang="cs-CZ" sz="2000" dirty="0" err="1" smtClean="0"/>
              <a:t>National</a:t>
            </a:r>
            <a:r>
              <a:rPr lang="cs-CZ" sz="2000" dirty="0" smtClean="0"/>
              <a:t> </a:t>
            </a:r>
            <a:r>
              <a:rPr lang="cs-CZ" sz="2000" dirty="0"/>
              <a:t>Science </a:t>
            </a:r>
            <a:r>
              <a:rPr lang="cs-CZ" sz="2000" dirty="0" err="1"/>
              <a:t>Foundation</a:t>
            </a:r>
            <a:r>
              <a:rPr lang="cs-CZ" sz="2000" dirty="0"/>
              <a:t> (NSF) </a:t>
            </a:r>
            <a:r>
              <a:rPr lang="cs-CZ" sz="2000" dirty="0" smtClean="0"/>
              <a:t>ADVANCE, USA: </a:t>
            </a:r>
            <a:r>
              <a:rPr lang="cs-CZ" sz="2000" u="sng" dirty="0" smtClean="0">
                <a:hlinkClick r:id="rId4"/>
              </a:rPr>
              <a:t>http://www.portal.advance.vt.edu</a:t>
            </a:r>
            <a:r>
              <a:rPr lang="cs-CZ" sz="2000" u="sng" dirty="0">
                <a:hlinkClick r:id="rId4"/>
              </a:rPr>
              <a:t>/</a:t>
            </a:r>
            <a:endParaRPr lang="cs-CZ" sz="2000" u="sng" dirty="0"/>
          </a:p>
          <a:p>
            <a:pPr>
              <a:buClr>
                <a:srgbClr val="30757E"/>
              </a:buClr>
            </a:pPr>
            <a:r>
              <a:rPr lang="cs-CZ" sz="2000" u="sng" dirty="0" err="1" smtClean="0"/>
              <a:t>Athena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Swan</a:t>
            </a:r>
            <a:r>
              <a:rPr lang="cs-CZ" sz="2000" u="sng" dirty="0"/>
              <a:t>, UK: </a:t>
            </a:r>
            <a:r>
              <a:rPr lang="cs-CZ" sz="2000" u="sng" dirty="0">
                <a:hlinkClick r:id="rId5"/>
              </a:rPr>
              <a:t>http://www.ecu.ac.uk/equality-charter-marks/athena-swan/athena-swan-members</a:t>
            </a:r>
            <a:r>
              <a:rPr lang="cs-CZ" sz="2000" u="sng" dirty="0" smtClean="0">
                <a:hlinkClick r:id="rId5"/>
              </a:rPr>
              <a:t>/</a:t>
            </a:r>
            <a:endParaRPr lang="cs-CZ" sz="2000" u="sng" dirty="0" smtClean="0"/>
          </a:p>
          <a:p>
            <a:pPr>
              <a:buClr>
                <a:srgbClr val="30757E"/>
              </a:buClr>
            </a:pPr>
            <a:r>
              <a:rPr lang="cs-CZ" sz="2000" dirty="0"/>
              <a:t>Evropská komise.</a:t>
            </a:r>
            <a:r>
              <a:rPr lang="cs-CZ" sz="2000" i="1" dirty="0"/>
              <a:t> </a:t>
            </a:r>
            <a:r>
              <a:rPr lang="cs-CZ" sz="2000" dirty="0"/>
              <a:t>2012. </a:t>
            </a:r>
            <a:r>
              <a:rPr lang="cs-CZ" sz="2000" i="1" dirty="0" err="1"/>
              <a:t>Structural</a:t>
            </a:r>
            <a:r>
              <a:rPr lang="cs-CZ" sz="2000" i="1" dirty="0"/>
              <a:t> </a:t>
            </a:r>
            <a:r>
              <a:rPr lang="cs-CZ" sz="2000" i="1" dirty="0" err="1"/>
              <a:t>change</a:t>
            </a:r>
            <a:r>
              <a:rPr lang="cs-CZ" sz="2000" i="1" dirty="0"/>
              <a:t> in </a:t>
            </a:r>
            <a:r>
              <a:rPr lang="cs-CZ" sz="2000" i="1" dirty="0" err="1"/>
              <a:t>research</a:t>
            </a:r>
            <a:r>
              <a:rPr lang="cs-CZ" sz="2000" i="1" dirty="0"/>
              <a:t> </a:t>
            </a:r>
            <a:r>
              <a:rPr lang="cs-CZ" sz="2000" i="1" dirty="0" err="1"/>
              <a:t>institutions</a:t>
            </a:r>
            <a:r>
              <a:rPr lang="cs-CZ" sz="2000" i="1" dirty="0"/>
              <a:t>: </a:t>
            </a:r>
            <a:r>
              <a:rPr lang="cs-CZ" sz="2000" i="1" dirty="0" err="1"/>
              <a:t>enhancing</a:t>
            </a:r>
            <a:r>
              <a:rPr lang="cs-CZ" sz="2000" i="1" dirty="0"/>
              <a:t> excellence, gender </a:t>
            </a:r>
            <a:r>
              <a:rPr lang="cs-CZ" sz="2000" i="1" dirty="0" err="1"/>
              <a:t>equality</a:t>
            </a:r>
            <a:r>
              <a:rPr lang="cs-CZ" sz="2000" i="1" dirty="0"/>
              <a:t> and </a:t>
            </a:r>
            <a:r>
              <a:rPr lang="cs-CZ" sz="2000" i="1" dirty="0" err="1"/>
              <a:t>efficiency</a:t>
            </a:r>
            <a:r>
              <a:rPr lang="cs-CZ" sz="2000" i="1" dirty="0"/>
              <a:t> in </a:t>
            </a:r>
            <a:r>
              <a:rPr lang="cs-CZ" sz="2000" i="1" dirty="0" err="1"/>
              <a:t>research</a:t>
            </a:r>
            <a:r>
              <a:rPr lang="cs-CZ" sz="2000" i="1" dirty="0"/>
              <a:t> and </a:t>
            </a:r>
            <a:r>
              <a:rPr lang="cs-CZ" sz="2000" i="1" dirty="0" err="1"/>
              <a:t>innovation</a:t>
            </a:r>
            <a:r>
              <a:rPr lang="cs-CZ" sz="2000" i="1" dirty="0"/>
              <a:t>. </a:t>
            </a:r>
            <a:endParaRPr lang="cs-CZ" sz="2000" i="1" dirty="0" smtClean="0"/>
          </a:p>
          <a:p>
            <a:pPr>
              <a:buClr>
                <a:srgbClr val="30757E"/>
              </a:buClr>
            </a:pPr>
            <a:r>
              <a:rPr lang="en-US" sz="2000" dirty="0" err="1" smtClean="0"/>
              <a:t>Rustad</a:t>
            </a:r>
            <a:r>
              <a:rPr lang="en-US" sz="2000" dirty="0"/>
              <a:t>, L. M., </a:t>
            </a:r>
            <a:r>
              <a:rPr lang="en-US" sz="2000" dirty="0" err="1"/>
              <a:t>Rødland</a:t>
            </a:r>
            <a:r>
              <a:rPr lang="en-US" sz="2000" dirty="0"/>
              <a:t>, A. W. (eds.). 2010. </a:t>
            </a:r>
            <a:r>
              <a:rPr lang="en-US" sz="2000" i="1" dirty="0"/>
              <a:t>Talent at stake. Changing the culture of research – gender-sensitive leadership.</a:t>
            </a:r>
            <a:r>
              <a:rPr lang="en-US" sz="2000" dirty="0"/>
              <a:t> </a:t>
            </a:r>
            <a:endParaRPr lang="cs-CZ" sz="2000" dirty="0" smtClean="0"/>
          </a:p>
          <a:p>
            <a:pPr>
              <a:buClr>
                <a:srgbClr val="30757E"/>
              </a:buClr>
            </a:pPr>
            <a:r>
              <a:rPr lang="cs-CZ" sz="2000" dirty="0" err="1" smtClean="0"/>
              <a:t>Cacace</a:t>
            </a:r>
            <a:r>
              <a:rPr lang="cs-CZ" sz="2000" dirty="0"/>
              <a:t>, M. 2009</a:t>
            </a:r>
            <a:r>
              <a:rPr lang="cs-CZ" sz="2000" i="1" dirty="0"/>
              <a:t>. </a:t>
            </a:r>
            <a:r>
              <a:rPr lang="cs-CZ" sz="2000" i="1" dirty="0" err="1"/>
              <a:t>Guidelines</a:t>
            </a:r>
            <a:r>
              <a:rPr lang="cs-CZ" sz="2000" i="1" dirty="0"/>
              <a:t> </a:t>
            </a:r>
            <a:r>
              <a:rPr lang="cs-CZ" sz="2000" i="1" dirty="0" err="1"/>
              <a:t>for</a:t>
            </a:r>
            <a:r>
              <a:rPr lang="cs-CZ" sz="2000" i="1" dirty="0"/>
              <a:t> Gender </a:t>
            </a:r>
            <a:r>
              <a:rPr lang="cs-CZ" sz="2000" i="1" dirty="0" err="1"/>
              <a:t>Equality</a:t>
            </a:r>
            <a:r>
              <a:rPr lang="cs-CZ" sz="2000" i="1" dirty="0"/>
              <a:t> </a:t>
            </a:r>
            <a:r>
              <a:rPr lang="cs-CZ" sz="2000" i="1" dirty="0" err="1"/>
              <a:t>Programmes</a:t>
            </a:r>
            <a:r>
              <a:rPr lang="cs-CZ" sz="2000" i="1" dirty="0"/>
              <a:t> in Science. </a:t>
            </a:r>
            <a:r>
              <a:rPr lang="cs-CZ" sz="2000" dirty="0" err="1" smtClean="0"/>
              <a:t>Prages</a:t>
            </a:r>
            <a:r>
              <a:rPr lang="cs-CZ" sz="2000" dirty="0" smtClean="0"/>
              <a:t>. </a:t>
            </a:r>
            <a:endParaRPr lang="cs-CZ" sz="2000" dirty="0"/>
          </a:p>
          <a:p>
            <a:pPr>
              <a:buClr>
                <a:srgbClr val="30757E"/>
              </a:buClr>
            </a:pPr>
            <a:endParaRPr lang="cs-CZ" sz="2400" u="sng" dirty="0" smtClean="0"/>
          </a:p>
          <a:p>
            <a:pPr>
              <a:buClr>
                <a:srgbClr val="30757E"/>
              </a:buClr>
            </a:pPr>
            <a:endParaRPr lang="cs-CZ" sz="2400" dirty="0" smtClean="0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dirty="0" smtClean="0">
                <a:solidFill>
                  <a:srgbClr val="30757E"/>
                </a:solidFill>
              </a:rPr>
              <a:t>PŘÍKLADY DOBRÉ PRAXE, ZDROJE INFORMACÍ </a:t>
            </a:r>
            <a:endParaRPr lang="cs-CZ" dirty="0">
              <a:solidFill>
                <a:srgbClr val="3075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>
                <a:solidFill>
                  <a:srgbClr val="30757E"/>
                </a:solidFill>
              </a:rPr>
              <a:t>NÁRODNÍ KONTAKTNÍ CENTRUM – ŽENY A VĚDA</a:t>
            </a:r>
          </a:p>
        </p:txBody>
      </p:sp>
      <p:sp>
        <p:nvSpPr>
          <p:cNvPr id="19458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30757E"/>
              </a:buClr>
            </a:pPr>
            <a:r>
              <a:rPr lang="cs-CZ" sz="2400" dirty="0" smtClean="0">
                <a:solidFill>
                  <a:srgbClr val="000000"/>
                </a:solidFill>
              </a:rPr>
              <a:t>Informační, komunikační, podpůrné, </a:t>
            </a:r>
            <a:r>
              <a:rPr lang="cs-CZ" sz="2400" dirty="0" err="1" smtClean="0">
                <a:solidFill>
                  <a:srgbClr val="000000"/>
                </a:solidFill>
              </a:rPr>
              <a:t>advokační</a:t>
            </a:r>
            <a:r>
              <a:rPr lang="cs-CZ" sz="2400" dirty="0" smtClean="0">
                <a:solidFill>
                  <a:srgbClr val="000000"/>
                </a:solidFill>
              </a:rPr>
              <a:t> a výzkumné centrum pro otázky genderové rovnosti ve vědě v ČR</a:t>
            </a:r>
          </a:p>
          <a:p>
            <a:pPr>
              <a:buClr>
                <a:srgbClr val="30757E"/>
              </a:buClr>
            </a:pPr>
            <a:r>
              <a:rPr lang="cs-CZ" sz="2400" dirty="0">
                <a:solidFill>
                  <a:srgbClr val="000000"/>
                </a:solidFill>
              </a:rPr>
              <a:t>Spolupráce: 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>
              <a:buClr>
                <a:srgbClr val="30757E"/>
              </a:buClr>
            </a:pPr>
            <a:r>
              <a:rPr lang="cs-CZ" sz="1800" dirty="0" smtClean="0"/>
              <a:t>představení programu </a:t>
            </a:r>
            <a:r>
              <a:rPr lang="cs-CZ" sz="1800" dirty="0"/>
              <a:t>pro vedení institucí a vědeckých týmů i jednotlivé vědce a vědkyně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kurzy a semináře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zapojení instituce do národních a mezinárodních sítí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výzkum, audit, analýza potřeb zaměstnanců v instituci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konzultace a poradenství pro pracovníky a pracovnice na manažerské, administrativní a personální pozici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praktická doporučení a metodiky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podpora při nastavování vnitřních procesů a implementaci opatření</a:t>
            </a:r>
          </a:p>
          <a:p>
            <a:pPr lvl="1">
              <a:buClr>
                <a:srgbClr val="30757E"/>
              </a:buClr>
            </a:pPr>
            <a:r>
              <a:rPr lang="cs-CZ" sz="1800" dirty="0"/>
              <a:t>podpora při získávání finančních zdrojů (Horizont 2020, OPVVV, projekty na podporu rovných příležitostí)</a:t>
            </a:r>
          </a:p>
          <a:p>
            <a:pPr>
              <a:buClr>
                <a:srgbClr val="30757E"/>
              </a:buClr>
            </a:pPr>
            <a:endParaRPr lang="cs-CZ" sz="2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dirty="0" smtClean="0">
                <a:solidFill>
                  <a:srgbClr val="30757E"/>
                </a:solidFill>
              </a:rPr>
              <a:t>MENTORING – POZVÁNKA NA AKCI </a:t>
            </a:r>
            <a:endParaRPr lang="cs-CZ" dirty="0">
              <a:solidFill>
                <a:srgbClr val="30757E"/>
              </a:solidFill>
            </a:endParaRPr>
          </a:p>
        </p:txBody>
      </p:sp>
      <p:sp>
        <p:nvSpPr>
          <p:cNvPr id="19458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30757E"/>
              </a:buClr>
              <a:buNone/>
            </a:pPr>
            <a:r>
              <a:rPr lang="cs-CZ" sz="2800" b="1" dirty="0">
                <a:solidFill>
                  <a:srgbClr val="000000"/>
                </a:solidFill>
              </a:rPr>
              <a:t>Zahajovací večer </a:t>
            </a:r>
            <a:r>
              <a:rPr lang="cs-CZ" sz="2800" b="1" dirty="0" err="1">
                <a:solidFill>
                  <a:srgbClr val="000000"/>
                </a:solidFill>
              </a:rPr>
              <a:t>mentoringového</a:t>
            </a:r>
            <a:r>
              <a:rPr lang="cs-CZ" sz="2800" b="1" dirty="0">
                <a:solidFill>
                  <a:srgbClr val="000000"/>
                </a:solidFill>
              </a:rPr>
              <a:t> </a:t>
            </a:r>
            <a:r>
              <a:rPr lang="cs-CZ" sz="2800" b="1" dirty="0" smtClean="0">
                <a:solidFill>
                  <a:srgbClr val="000000"/>
                </a:solidFill>
              </a:rPr>
              <a:t>programu pro začínající </a:t>
            </a:r>
            <a:r>
              <a:rPr lang="cs-CZ" sz="2800" b="1" dirty="0">
                <a:solidFill>
                  <a:srgbClr val="000000"/>
                </a:solidFill>
              </a:rPr>
              <a:t>vědkyně a </a:t>
            </a:r>
            <a:r>
              <a:rPr lang="cs-CZ" sz="2800" b="1" dirty="0" smtClean="0">
                <a:solidFill>
                  <a:srgbClr val="000000"/>
                </a:solidFill>
              </a:rPr>
              <a:t>vědce</a:t>
            </a:r>
          </a:p>
          <a:p>
            <a:pPr>
              <a:buClr>
                <a:srgbClr val="30757E"/>
              </a:buClr>
            </a:pPr>
            <a:endParaRPr lang="cs-CZ" sz="2400" dirty="0" smtClean="0">
              <a:solidFill>
                <a:srgbClr val="000000"/>
              </a:solidFill>
            </a:endParaRPr>
          </a:p>
          <a:p>
            <a:pPr>
              <a:buClr>
                <a:srgbClr val="30757E"/>
              </a:buClr>
            </a:pPr>
            <a:r>
              <a:rPr lang="cs-CZ" sz="2400" b="1" dirty="0" smtClean="0">
                <a:solidFill>
                  <a:srgbClr val="000000"/>
                </a:solidFill>
              </a:rPr>
              <a:t>8</a:t>
            </a:r>
            <a:r>
              <a:rPr lang="cs-CZ" sz="2400" b="1" dirty="0">
                <a:solidFill>
                  <a:srgbClr val="000000"/>
                </a:solidFill>
              </a:rPr>
              <a:t>. 12. </a:t>
            </a:r>
            <a:r>
              <a:rPr lang="cs-CZ" sz="2400" b="1" dirty="0" smtClean="0">
                <a:solidFill>
                  <a:srgbClr val="000000"/>
                </a:solidFill>
              </a:rPr>
              <a:t>2014 </a:t>
            </a:r>
            <a:r>
              <a:rPr lang="cs-CZ" sz="2400" dirty="0" smtClean="0">
                <a:solidFill>
                  <a:srgbClr val="000000"/>
                </a:solidFill>
              </a:rPr>
              <a:t>od </a:t>
            </a:r>
            <a:r>
              <a:rPr lang="cs-CZ" sz="2400" dirty="0">
                <a:solidFill>
                  <a:srgbClr val="000000"/>
                </a:solidFill>
              </a:rPr>
              <a:t>16:30</a:t>
            </a:r>
          </a:p>
          <a:p>
            <a:pPr>
              <a:buClr>
                <a:srgbClr val="30757E"/>
              </a:buClr>
            </a:pPr>
            <a:endParaRPr lang="cs-CZ" sz="2400" dirty="0" smtClean="0">
              <a:solidFill>
                <a:srgbClr val="000000"/>
              </a:solidFill>
            </a:endParaRPr>
          </a:p>
          <a:p>
            <a:pPr>
              <a:buClr>
                <a:srgbClr val="30757E"/>
              </a:buClr>
            </a:pPr>
            <a:r>
              <a:rPr lang="cs-CZ" sz="2400" dirty="0" smtClean="0">
                <a:solidFill>
                  <a:srgbClr val="000000"/>
                </a:solidFill>
              </a:rPr>
              <a:t>Galerie</a:t>
            </a:r>
            <a:r>
              <a:rPr lang="cs-CZ" sz="2400" dirty="0">
                <a:solidFill>
                  <a:srgbClr val="000000"/>
                </a:solidFill>
              </a:rPr>
              <a:t> Café Louvre, Národní 22, Praha 1</a:t>
            </a:r>
          </a:p>
          <a:p>
            <a:pPr>
              <a:buClr>
                <a:srgbClr val="30757E"/>
              </a:buClr>
            </a:pPr>
            <a:endParaRPr lang="cs-CZ" sz="2400" dirty="0" smtClean="0">
              <a:solidFill>
                <a:srgbClr val="000000"/>
              </a:solidFill>
            </a:endParaRPr>
          </a:p>
          <a:p>
            <a:pPr>
              <a:buClr>
                <a:srgbClr val="30757E"/>
              </a:buClr>
            </a:pPr>
            <a:r>
              <a:rPr lang="cs-CZ" sz="2400" dirty="0" smtClean="0">
                <a:solidFill>
                  <a:srgbClr val="000000"/>
                </a:solidFill>
              </a:rPr>
              <a:t>Registrace:  </a:t>
            </a:r>
            <a:r>
              <a:rPr lang="cs-CZ" sz="2400" dirty="0" smtClean="0">
                <a:solidFill>
                  <a:srgbClr val="000000"/>
                </a:solidFill>
                <a:hlinkClick r:id="rId2"/>
              </a:rPr>
              <a:t>www.zenyaveda.cz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>
              <a:buClr>
                <a:srgbClr val="30757E"/>
              </a:buClr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Clr>
                <a:srgbClr val="30757E"/>
              </a:buClr>
            </a:pPr>
            <a:endParaRPr lang="cs-CZ" sz="1800" dirty="0"/>
          </a:p>
          <a:p>
            <a:pPr>
              <a:buClr>
                <a:srgbClr val="30757E"/>
              </a:buClr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 descr="http://www.zenyaveda.cz/files/17_661_297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204864"/>
            <a:ext cx="1986427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6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 idx="4294967295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smtClean="0">
                <a:solidFill>
                  <a:srgbClr val="30757E"/>
                </a:solidFill>
              </a:rPr>
              <a:t>DĚKUJI ZA POZORNOST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Mgr. Hana Víznerová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Národní kontaktní centrum – ženy a věda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Sociologický ústav AV ČR, </a:t>
            </a:r>
            <a:r>
              <a:rPr lang="cs-CZ" sz="1800" dirty="0" err="1" smtClean="0"/>
              <a:t>v.v.i</a:t>
            </a:r>
            <a:r>
              <a:rPr lang="cs-CZ" sz="1800" dirty="0" smtClean="0"/>
              <a:t>.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Jilská 1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110 00 Praha 1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Tel: 222 222 322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>
                <a:solidFill>
                  <a:srgbClr val="30757E"/>
                </a:solidFill>
                <a:hlinkClick r:id="rId2"/>
              </a:rPr>
              <a:t>h</a:t>
            </a:r>
            <a:r>
              <a:rPr lang="cs-CZ" sz="1800" dirty="0" smtClean="0">
                <a:solidFill>
                  <a:srgbClr val="30757E"/>
                </a:solidFill>
                <a:hlinkClick r:id="rId2"/>
              </a:rPr>
              <a:t>ana.viznerova</a:t>
            </a:r>
            <a:r>
              <a:rPr lang="en-US" sz="1800" dirty="0" smtClean="0">
                <a:solidFill>
                  <a:srgbClr val="30757E"/>
                </a:solidFill>
                <a:hlinkClick r:id="rId2"/>
              </a:rPr>
              <a:t>@</a:t>
            </a:r>
            <a:r>
              <a:rPr lang="cs-CZ" sz="1800" dirty="0" smtClean="0">
                <a:solidFill>
                  <a:srgbClr val="30757E"/>
                </a:solidFill>
                <a:hlinkClick r:id="rId2"/>
              </a:rPr>
              <a:t>soc.cas.cz</a:t>
            </a:r>
            <a:r>
              <a:rPr lang="en-US" sz="1800" dirty="0" smtClean="0">
                <a:solidFill>
                  <a:srgbClr val="30757E"/>
                </a:solidFill>
              </a:rPr>
              <a:t> </a:t>
            </a:r>
            <a:endParaRPr lang="cs-CZ" sz="1800" dirty="0" smtClean="0">
              <a:solidFill>
                <a:srgbClr val="30757E"/>
              </a:solidFill>
            </a:endParaRP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1800" dirty="0" smtClean="0">
                <a:solidFill>
                  <a:srgbClr val="30757E"/>
                </a:solidFill>
                <a:hlinkClick r:id="rId3"/>
              </a:rPr>
              <a:t>www.zenyaveda.cz</a:t>
            </a:r>
            <a:endParaRPr lang="cs-CZ" sz="1800" dirty="0" smtClean="0">
              <a:solidFill>
                <a:srgbClr val="30757E"/>
              </a:solidFill>
            </a:endParaRP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cs-CZ" sz="1800" dirty="0" smtClean="0">
              <a:solidFill>
                <a:srgbClr val="30757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544" y="5125998"/>
            <a:ext cx="1755800" cy="1182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30757E"/>
              </a:buClr>
            </a:pPr>
            <a:r>
              <a:rPr lang="cs-CZ" sz="2800" dirty="0" smtClean="0"/>
              <a:t>Strukturální, institucionální a kulturní bariéry  </a:t>
            </a:r>
          </a:p>
          <a:p>
            <a:pPr>
              <a:buClr>
                <a:srgbClr val="30757E"/>
              </a:buClr>
            </a:pPr>
            <a:r>
              <a:rPr lang="cs-CZ" sz="2800" dirty="0" smtClean="0"/>
              <a:t>Genderová dimenze postavení mladých vědců/vědkyň</a:t>
            </a:r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r>
              <a:rPr lang="cs-CZ" sz="2800" dirty="0" smtClean="0"/>
              <a:t>Systémové, komplexní opatření na úrovni: </a:t>
            </a:r>
          </a:p>
          <a:p>
            <a:pPr lvl="1">
              <a:buClr>
                <a:srgbClr val="30757E"/>
              </a:buClr>
            </a:pPr>
            <a:r>
              <a:rPr lang="cs-CZ" sz="2400" dirty="0" smtClean="0"/>
              <a:t>Institucionální politiky, pravidel a pracovních podmínek ve  výzkumných a vysokoškolských institucích  </a:t>
            </a:r>
          </a:p>
          <a:p>
            <a:pPr lvl="1">
              <a:buClr>
                <a:srgbClr val="30757E"/>
              </a:buClr>
            </a:pPr>
            <a:r>
              <a:rPr lang="cs-CZ" sz="2400" dirty="0" smtClean="0"/>
              <a:t>Vědní politiky a legislativy, včetně financování  </a:t>
            </a:r>
          </a:p>
          <a:p>
            <a:pPr lvl="1">
              <a:buClr>
                <a:srgbClr val="30757E"/>
              </a:buClr>
            </a:pPr>
            <a:r>
              <a:rPr lang="cs-CZ" sz="2400" dirty="0" smtClean="0"/>
              <a:t>Kulturní/symbolické </a:t>
            </a:r>
          </a:p>
          <a:p>
            <a:pPr lvl="1">
              <a:buClr>
                <a:srgbClr val="30757E"/>
              </a:buClr>
            </a:pPr>
            <a:r>
              <a:rPr lang="cs-CZ" sz="2400" dirty="0" smtClean="0"/>
              <a:t>Individuální </a:t>
            </a:r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VÝCHODISKA </a:t>
            </a:r>
          </a:p>
        </p:txBody>
      </p:sp>
      <p:sp>
        <p:nvSpPr>
          <p:cNvPr id="2" name="Šrafovaná šipka doprava 1"/>
          <p:cNvSpPr/>
          <p:nvPr/>
        </p:nvSpPr>
        <p:spPr>
          <a:xfrm rot="5400000">
            <a:off x="3275856" y="3212976"/>
            <a:ext cx="1008112" cy="4320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ChangeArrowheads="1"/>
          </p:cNvSpPr>
          <p:nvPr/>
        </p:nvSpPr>
        <p:spPr bwMode="auto">
          <a:xfrm>
            <a:off x="0" y="1243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22530" name="Graf 12"/>
          <p:cNvPicPr>
            <a:picLocks noChangeArrowheads="1"/>
          </p:cNvPicPr>
          <p:nvPr/>
        </p:nvPicPr>
        <p:blipFill>
          <a:blip r:embed="rId3"/>
          <a:srcRect l="-2840" t="-2480" r="-4077" b="-3667"/>
          <a:stretch>
            <a:fillRect/>
          </a:stretch>
        </p:blipFill>
        <p:spPr bwMode="auto">
          <a:xfrm>
            <a:off x="251520" y="1772816"/>
            <a:ext cx="388843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2028825" y="5757863"/>
            <a:ext cx="51355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0" dirty="0">
                <a:solidFill>
                  <a:schemeClr val="tx1"/>
                </a:solidFill>
                <a:cs typeface="Times New Roman" pitchFamily="18" charset="0"/>
              </a:rPr>
              <a:t>Zdroj: Statistická ročenka školství </a:t>
            </a:r>
            <a:r>
              <a:rPr lang="cs-CZ" sz="1400" b="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– Výkonové ukazatele 2013</a:t>
            </a:r>
            <a:r>
              <a:rPr lang="cs-CZ" sz="1400" b="0" dirty="0">
                <a:solidFill>
                  <a:schemeClr val="tx1"/>
                </a:solidFill>
                <a:cs typeface="Times New Roman" pitchFamily="18" charset="0"/>
              </a:rPr>
              <a:t> (stav matriky k 22. 1. 2013); </a:t>
            </a:r>
            <a:r>
              <a:rPr lang="cs-CZ" sz="1400" b="0" dirty="0">
                <a:solidFill>
                  <a:schemeClr val="tx1"/>
                </a:solidFill>
              </a:rPr>
              <a:t>Č</a:t>
            </a:r>
            <a:r>
              <a:rPr lang="cs-CZ" sz="1400" b="0" dirty="0">
                <a:solidFill>
                  <a:schemeClr val="tx1"/>
                </a:solidFill>
                <a:cs typeface="Times New Roman" pitchFamily="18" charset="0"/>
              </a:rPr>
              <a:t>SÚ, Ukazatele výzkumu a vývoje.</a:t>
            </a:r>
            <a:endParaRPr lang="cs-CZ" sz="1400" b="0" dirty="0">
              <a:solidFill>
                <a:schemeClr val="tx1"/>
              </a:solidFill>
            </a:endParaRPr>
          </a:p>
        </p:txBody>
      </p:sp>
      <p:sp>
        <p:nvSpPr>
          <p:cNvPr id="2253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OD STUDIA K VĚDECKÉ PROFESI </a:t>
            </a:r>
            <a:br>
              <a:rPr lang="cs-CZ" sz="2400" b="1" dirty="0" smtClean="0">
                <a:solidFill>
                  <a:srgbClr val="30757E"/>
                </a:solidFill>
              </a:rPr>
            </a:br>
            <a:r>
              <a:rPr lang="cs-CZ" sz="2400" b="1" dirty="0" smtClean="0">
                <a:solidFill>
                  <a:srgbClr val="30757E"/>
                </a:solidFill>
              </a:rPr>
              <a:t>V ROCE 2012 A 2001</a:t>
            </a:r>
            <a:endParaRPr lang="cs-CZ" sz="1800" b="1" i="1" dirty="0" smtClean="0"/>
          </a:p>
        </p:txBody>
      </p:sp>
      <p:sp>
        <p:nvSpPr>
          <p:cNvPr id="3" name="Ovál 2"/>
          <p:cNvSpPr/>
          <p:nvPr/>
        </p:nvSpPr>
        <p:spPr>
          <a:xfrm>
            <a:off x="2627784" y="2204864"/>
            <a:ext cx="1152128" cy="144016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8090"/>
            <a:ext cx="3734989" cy="27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89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Odpovědnost </a:t>
            </a:r>
            <a:r>
              <a:rPr lang="cs-CZ" sz="2400" dirty="0" smtClean="0"/>
              <a:t>na straně výzkumných </a:t>
            </a:r>
            <a:r>
              <a:rPr lang="cs-CZ" sz="2400" dirty="0"/>
              <a:t>a </a:t>
            </a:r>
            <a:r>
              <a:rPr lang="cs-CZ" sz="2400" dirty="0" smtClean="0"/>
              <a:t>vysokoškolských institucí</a:t>
            </a:r>
            <a:endParaRPr lang="cs-CZ" sz="2400" dirty="0"/>
          </a:p>
          <a:p>
            <a:pPr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Systematický přístup - efektivita a udržitelnost projektů/programů/iniciativ v institucích = </a:t>
            </a:r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endParaRPr lang="cs-CZ" sz="2400" dirty="0"/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sz="2400" dirty="0" smtClean="0"/>
              <a:t>individuální podpora jednotlivců/skupin (žen, méně zastoupeného pohlaví, rodičů, mladých vědců a vědkyň)</a:t>
            </a:r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en-US" sz="2400" dirty="0" smtClean="0"/>
              <a:t>+</a:t>
            </a:r>
            <a:endParaRPr lang="cs-CZ" sz="2400" dirty="0" smtClean="0"/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sz="2400" dirty="0" smtClean="0"/>
              <a:t>organizace </a:t>
            </a:r>
            <a:r>
              <a:rPr lang="cs-CZ" sz="2400" dirty="0"/>
              <a:t>vědecké práce, </a:t>
            </a:r>
            <a:r>
              <a:rPr lang="cs-CZ" sz="2400" dirty="0" smtClean="0"/>
              <a:t>pravidla, mechanismy a podmínky </a:t>
            </a:r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en-US" sz="2400" dirty="0" smtClean="0"/>
              <a:t>+</a:t>
            </a:r>
            <a:endParaRPr lang="cs-CZ" sz="2400" dirty="0" smtClean="0"/>
          </a:p>
          <a:p>
            <a:pPr marL="457200" lvl="1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sz="2400" dirty="0" err="1" smtClean="0"/>
              <a:t>genderově</a:t>
            </a:r>
            <a:r>
              <a:rPr lang="cs-CZ" sz="2400" dirty="0" smtClean="0"/>
              <a:t> senzitivní kultura a pracovní prostředí „přátelské“ k mužům i ženám, bez předsudků a stereotypů  </a:t>
            </a:r>
            <a:endParaRPr lang="cs-CZ" sz="2400" dirty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OD INDIVIDUÁLNÍ PODPORY </a:t>
            </a:r>
            <a:br>
              <a:rPr lang="cs-CZ" sz="2400" b="1" dirty="0" smtClean="0">
                <a:solidFill>
                  <a:srgbClr val="30757E"/>
                </a:solidFill>
              </a:rPr>
            </a:br>
            <a:r>
              <a:rPr lang="cs-CZ" sz="2400" b="1" dirty="0" smtClean="0">
                <a:solidFill>
                  <a:srgbClr val="30757E"/>
                </a:solidFill>
              </a:rPr>
              <a:t>K INSTITUCIONÁLNÍ A KULTURNÍ ZMĚNĚ </a:t>
            </a:r>
          </a:p>
        </p:txBody>
      </p:sp>
    </p:spTree>
    <p:extLst>
      <p:ext uri="{BB962C8B-B14F-4D97-AF65-F5344CB8AC3E}">
        <p14:creationId xmlns:p14="http://schemas.microsoft.com/office/powerpoint/2010/main" val="353365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Zahrnutí principů rovných </a:t>
            </a:r>
            <a:r>
              <a:rPr lang="cs-CZ" sz="2400" dirty="0"/>
              <a:t>příležitostí žen a mužů, </a:t>
            </a:r>
            <a:r>
              <a:rPr lang="cs-CZ" sz="2400" dirty="0" smtClean="0"/>
              <a:t>genderové rovnosti</a:t>
            </a:r>
            <a:r>
              <a:rPr lang="cs-CZ" sz="2400" dirty="0"/>
              <a:t>, </a:t>
            </a:r>
            <a:r>
              <a:rPr lang="cs-CZ" sz="2400" dirty="0" smtClean="0"/>
              <a:t>nediskriminace a diverzity do politiky, strategie a dokumentů instituce (například „Dlouhodobý záměr“)  </a:t>
            </a:r>
            <a:endParaRPr lang="cs-CZ" sz="24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30757E"/>
              </a:buClr>
            </a:pPr>
            <a:r>
              <a:rPr lang="cs-CZ" sz="2400" dirty="0" smtClean="0"/>
              <a:t>Závazek instituce</a:t>
            </a:r>
          </a:p>
          <a:p>
            <a:pPr marL="0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/>
              <a:t>University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Leicester</a:t>
            </a:r>
            <a:r>
              <a:rPr lang="cs-CZ" sz="1800" i="1" dirty="0"/>
              <a:t> </a:t>
            </a:r>
            <a:r>
              <a:rPr lang="cs-CZ" sz="1800" i="1" dirty="0" err="1"/>
              <a:t>will</a:t>
            </a:r>
            <a:r>
              <a:rPr lang="cs-CZ" sz="1800" i="1" dirty="0"/>
              <a:t> </a:t>
            </a:r>
            <a:r>
              <a:rPr lang="cs-CZ" sz="1800" i="1" dirty="0" err="1"/>
              <a:t>positively</a:t>
            </a:r>
            <a:r>
              <a:rPr lang="cs-CZ" sz="1800" i="1" dirty="0"/>
              <a:t> </a:t>
            </a:r>
            <a:r>
              <a:rPr lang="cs-CZ" sz="1800" i="1" dirty="0" err="1"/>
              <a:t>advance</a:t>
            </a:r>
            <a:r>
              <a:rPr lang="cs-CZ" sz="1800" i="1" dirty="0"/>
              <a:t> </a:t>
            </a:r>
            <a:r>
              <a:rPr lang="cs-CZ" sz="1800" i="1" dirty="0" err="1"/>
              <a:t>equality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opportunity</a:t>
            </a:r>
            <a:r>
              <a:rPr lang="cs-CZ" sz="1800" i="1" dirty="0" smtClean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all</a:t>
            </a:r>
            <a:r>
              <a:rPr lang="cs-CZ" sz="1800" i="1" dirty="0"/>
              <a:t> </a:t>
            </a:r>
            <a:r>
              <a:rPr lang="cs-CZ" sz="1800" i="1" dirty="0" err="1"/>
              <a:t>current</a:t>
            </a:r>
            <a:r>
              <a:rPr lang="cs-CZ" sz="1800" i="1" dirty="0"/>
              <a:t> and </a:t>
            </a:r>
            <a:r>
              <a:rPr lang="cs-CZ" sz="1800" i="1" dirty="0" err="1"/>
              <a:t>potential</a:t>
            </a:r>
            <a:r>
              <a:rPr lang="cs-CZ" sz="1800" i="1" dirty="0"/>
              <a:t> </a:t>
            </a:r>
            <a:r>
              <a:rPr lang="cs-CZ" sz="1800" i="1" dirty="0" err="1"/>
              <a:t>students</a:t>
            </a:r>
            <a:r>
              <a:rPr lang="cs-CZ" sz="1800" i="1" dirty="0"/>
              <a:t>, </a:t>
            </a:r>
            <a:r>
              <a:rPr lang="cs-CZ" sz="1800" i="1" dirty="0" err="1"/>
              <a:t>staff</a:t>
            </a:r>
            <a:r>
              <a:rPr lang="cs-CZ" sz="1800" i="1" dirty="0"/>
              <a:t> and </a:t>
            </a:r>
            <a:r>
              <a:rPr lang="cs-CZ" sz="1800" i="1" dirty="0" err="1"/>
              <a:t>its</a:t>
            </a:r>
            <a:r>
              <a:rPr lang="cs-CZ" sz="1800" i="1" dirty="0"/>
              <a:t> </a:t>
            </a:r>
            <a:r>
              <a:rPr lang="cs-CZ" sz="1800" i="1" dirty="0" err="1"/>
              <a:t>other</a:t>
            </a:r>
            <a:r>
              <a:rPr lang="cs-CZ" sz="1800" i="1" dirty="0"/>
              <a:t> </a:t>
            </a:r>
            <a:r>
              <a:rPr lang="cs-CZ" sz="1800" i="1" dirty="0" err="1" smtClean="0"/>
              <a:t>stakeholders</a:t>
            </a:r>
            <a:r>
              <a:rPr lang="cs-CZ" sz="1800" i="1" dirty="0"/>
              <a:t>. </a:t>
            </a:r>
            <a:r>
              <a:rPr lang="cs-CZ" sz="1800" i="1" dirty="0" err="1"/>
              <a:t>It</a:t>
            </a:r>
            <a:r>
              <a:rPr lang="cs-CZ" sz="1800" i="1" dirty="0"/>
              <a:t> </a:t>
            </a:r>
            <a:r>
              <a:rPr lang="cs-CZ" sz="1800" i="1" dirty="0" err="1"/>
              <a:t>will</a:t>
            </a:r>
            <a:r>
              <a:rPr lang="cs-CZ" sz="1800" i="1" dirty="0"/>
              <a:t> not </a:t>
            </a:r>
            <a:r>
              <a:rPr lang="cs-CZ" sz="1800" i="1" dirty="0" err="1"/>
              <a:t>discriminate</a:t>
            </a:r>
            <a:r>
              <a:rPr lang="cs-CZ" sz="1800" i="1" dirty="0"/>
              <a:t> </a:t>
            </a:r>
            <a:r>
              <a:rPr lang="cs-CZ" sz="1800" i="1" dirty="0" err="1"/>
              <a:t>unfairly</a:t>
            </a:r>
            <a:r>
              <a:rPr lang="cs-CZ" sz="1800" i="1" dirty="0"/>
              <a:t> on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basis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sex, </a:t>
            </a:r>
            <a:r>
              <a:rPr lang="cs-CZ" sz="1800" i="1" dirty="0" err="1" smtClean="0"/>
              <a:t>pregnancy</a:t>
            </a:r>
            <a:r>
              <a:rPr lang="cs-CZ" sz="1800" i="1" dirty="0" smtClean="0"/>
              <a:t> </a:t>
            </a:r>
            <a:r>
              <a:rPr lang="cs-CZ" sz="1800" i="1" dirty="0"/>
              <a:t>and maternity, gender, gender </a:t>
            </a:r>
            <a:r>
              <a:rPr lang="cs-CZ" sz="1800" i="1" dirty="0" err="1"/>
              <a:t>reassignment</a:t>
            </a:r>
            <a:r>
              <a:rPr lang="cs-CZ" sz="1800" i="1" dirty="0"/>
              <a:t>, disability, </a:t>
            </a:r>
            <a:r>
              <a:rPr lang="cs-CZ" sz="1800" i="1" dirty="0" err="1" smtClean="0"/>
              <a:t>race</a:t>
            </a:r>
            <a:r>
              <a:rPr lang="cs-CZ" sz="1800" i="1" dirty="0"/>
              <a:t>, </a:t>
            </a:r>
            <a:r>
              <a:rPr lang="cs-CZ" sz="1800" i="1" dirty="0" err="1"/>
              <a:t>ethnic</a:t>
            </a:r>
            <a:r>
              <a:rPr lang="cs-CZ" sz="1800" i="1" dirty="0"/>
              <a:t> </a:t>
            </a:r>
            <a:r>
              <a:rPr lang="cs-CZ" sz="1800" i="1" dirty="0" err="1"/>
              <a:t>or</a:t>
            </a:r>
            <a:r>
              <a:rPr lang="cs-CZ" sz="1800" i="1" dirty="0"/>
              <a:t> </a:t>
            </a:r>
            <a:r>
              <a:rPr lang="cs-CZ" sz="1800" i="1" dirty="0" err="1"/>
              <a:t>national</a:t>
            </a:r>
            <a:r>
              <a:rPr lang="cs-CZ" sz="1800" i="1" dirty="0"/>
              <a:t> </a:t>
            </a:r>
            <a:r>
              <a:rPr lang="cs-CZ" sz="1800" i="1" dirty="0" err="1"/>
              <a:t>origin</a:t>
            </a:r>
            <a:r>
              <a:rPr lang="cs-CZ" sz="1800" i="1" dirty="0"/>
              <a:t>, </a:t>
            </a:r>
            <a:r>
              <a:rPr lang="cs-CZ" sz="1800" i="1" dirty="0" err="1"/>
              <a:t>age</a:t>
            </a:r>
            <a:r>
              <a:rPr lang="cs-CZ" sz="1800" i="1" dirty="0"/>
              <a:t>, </a:t>
            </a:r>
            <a:r>
              <a:rPr lang="cs-CZ" sz="1800" i="1" dirty="0" err="1"/>
              <a:t>sexual</a:t>
            </a:r>
            <a:r>
              <a:rPr lang="cs-CZ" sz="1800" i="1" dirty="0"/>
              <a:t> </a:t>
            </a:r>
            <a:r>
              <a:rPr lang="cs-CZ" sz="1800" i="1" dirty="0" err="1"/>
              <a:t>orientation</a:t>
            </a:r>
            <a:r>
              <a:rPr lang="cs-CZ" sz="1800" i="1" dirty="0"/>
              <a:t>, </a:t>
            </a:r>
            <a:r>
              <a:rPr lang="cs-CZ" sz="1800" i="1" dirty="0" err="1"/>
              <a:t>socio</a:t>
            </a:r>
            <a:r>
              <a:rPr lang="cs-CZ" sz="1800" i="1" dirty="0"/>
              <a:t> </a:t>
            </a:r>
            <a:r>
              <a:rPr lang="cs-CZ" sz="1800" i="1" dirty="0" err="1"/>
              <a:t>economic</a:t>
            </a:r>
            <a:r>
              <a:rPr lang="cs-CZ" sz="1800" i="1" dirty="0"/>
              <a:t> background, religion and </a:t>
            </a:r>
            <a:r>
              <a:rPr lang="cs-CZ" sz="1800" i="1" dirty="0" err="1"/>
              <a:t>belief</a:t>
            </a:r>
            <a:r>
              <a:rPr lang="cs-CZ" sz="1800" i="1" dirty="0"/>
              <a:t>, </a:t>
            </a:r>
            <a:r>
              <a:rPr lang="cs-CZ" sz="1800" i="1" dirty="0" err="1"/>
              <a:t>political</a:t>
            </a:r>
            <a:r>
              <a:rPr lang="cs-CZ" sz="1800" i="1" dirty="0"/>
              <a:t> </a:t>
            </a:r>
            <a:r>
              <a:rPr lang="cs-CZ" sz="1800" i="1" dirty="0" err="1"/>
              <a:t>beliefs</a:t>
            </a:r>
            <a:r>
              <a:rPr lang="cs-CZ" sz="1800" i="1" dirty="0"/>
              <a:t>, </a:t>
            </a:r>
            <a:r>
              <a:rPr lang="cs-CZ" sz="1800" i="1" dirty="0" err="1"/>
              <a:t>family</a:t>
            </a:r>
            <a:r>
              <a:rPr lang="cs-CZ" sz="1800" i="1" dirty="0"/>
              <a:t> </a:t>
            </a:r>
            <a:r>
              <a:rPr lang="cs-CZ" sz="1800" i="1" dirty="0" err="1"/>
              <a:t>circumstances</a:t>
            </a:r>
            <a:r>
              <a:rPr lang="cs-CZ" sz="1800" i="1" dirty="0"/>
              <a:t> </a:t>
            </a:r>
            <a:r>
              <a:rPr lang="cs-CZ" sz="1800" i="1" dirty="0" err="1"/>
              <a:t>including</a:t>
            </a:r>
            <a:r>
              <a:rPr lang="cs-CZ" sz="1800" i="1" dirty="0"/>
              <a:t> </a:t>
            </a:r>
            <a:r>
              <a:rPr lang="cs-CZ" sz="1800" i="1" dirty="0" err="1"/>
              <a:t>marriage</a:t>
            </a:r>
            <a:r>
              <a:rPr lang="cs-CZ" sz="1800" i="1" dirty="0"/>
              <a:t> and civil </a:t>
            </a:r>
            <a:r>
              <a:rPr lang="cs-CZ" sz="1800" i="1" dirty="0" err="1"/>
              <a:t>partnership</a:t>
            </a:r>
            <a:r>
              <a:rPr lang="cs-CZ" sz="1800" i="1" dirty="0"/>
              <a:t> and </a:t>
            </a:r>
            <a:r>
              <a:rPr lang="cs-CZ" sz="1800" i="1" dirty="0" err="1"/>
              <a:t>trade</a:t>
            </a:r>
            <a:r>
              <a:rPr lang="cs-CZ" sz="1800" i="1" dirty="0"/>
              <a:t> union </a:t>
            </a:r>
            <a:r>
              <a:rPr lang="cs-CZ" sz="1800" i="1" dirty="0" err="1"/>
              <a:t>membership</a:t>
            </a:r>
            <a:r>
              <a:rPr lang="cs-CZ" sz="1800" i="1" dirty="0"/>
              <a:t>. </a:t>
            </a:r>
            <a:endParaRPr lang="cs-CZ" sz="1800" i="1" dirty="0" smtClean="0"/>
          </a:p>
          <a:p>
            <a:pPr marL="0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www2.le.ac.uk/offices/equalities-unit</a:t>
            </a:r>
            <a:endParaRPr lang="cs-CZ" sz="2000" dirty="0" smtClean="0"/>
          </a:p>
          <a:p>
            <a:pPr marL="0" indent="0">
              <a:lnSpc>
                <a:spcPct val="90000"/>
              </a:lnSpc>
              <a:buClr>
                <a:srgbClr val="30757E"/>
              </a:buClr>
              <a:buNone/>
            </a:pPr>
            <a:endParaRPr lang="cs-CZ" sz="1800" i="1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„</a:t>
            </a:r>
            <a:r>
              <a:rPr lang="cs-CZ" sz="2400" dirty="0" err="1" smtClean="0"/>
              <a:t>Leadership</a:t>
            </a:r>
            <a:r>
              <a:rPr lang="cs-CZ" sz="2400" dirty="0"/>
              <a:t>“ = klíč ke kulturní a organizační </a:t>
            </a:r>
            <a:r>
              <a:rPr lang="cs-CZ" sz="2400" dirty="0" smtClean="0"/>
              <a:t>změně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sz="2400" dirty="0" smtClean="0"/>
              <a:t>Komunikace uvnitř instituce </a:t>
            </a:r>
          </a:p>
          <a:p>
            <a:pPr marL="0" indent="0">
              <a:lnSpc>
                <a:spcPct val="90000"/>
              </a:lnSpc>
              <a:buClr>
                <a:srgbClr val="30757E"/>
              </a:buClr>
              <a:buNone/>
            </a:pPr>
            <a:r>
              <a:rPr lang="cs-CZ" sz="1800" i="1" dirty="0" smtClean="0"/>
              <a:t>	</a:t>
            </a:r>
            <a:r>
              <a:rPr lang="cs-CZ" sz="2000" i="1" dirty="0" smtClean="0"/>
              <a:t>	</a:t>
            </a:r>
            <a:endParaRPr lang="cs-CZ" sz="3600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3200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3600" dirty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GENDEROVÁ ROVNOST A DIVERSITA - SOUČÁST </a:t>
            </a:r>
            <a:br>
              <a:rPr lang="cs-CZ" sz="2400" b="1" dirty="0" smtClean="0">
                <a:solidFill>
                  <a:srgbClr val="30757E"/>
                </a:solidFill>
              </a:rPr>
            </a:br>
            <a:r>
              <a:rPr lang="cs-CZ" sz="2400" b="1" dirty="0" smtClean="0">
                <a:solidFill>
                  <a:srgbClr val="30757E"/>
                </a:solidFill>
              </a:rPr>
              <a:t>STRATEGICKÉHO ROZVOJE A ŘÍZENÍ INSTITUCÍ  </a:t>
            </a:r>
          </a:p>
        </p:txBody>
      </p:sp>
    </p:spTree>
    <p:extLst>
      <p:ext uri="{BB962C8B-B14F-4D97-AF65-F5344CB8AC3E}">
        <p14:creationId xmlns:p14="http://schemas.microsoft.com/office/powerpoint/2010/main" val="222789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Stanovení </a:t>
            </a:r>
            <a:r>
              <a:rPr lang="cs-CZ" dirty="0"/>
              <a:t>konkrétních </a:t>
            </a:r>
            <a:r>
              <a:rPr lang="cs-CZ" dirty="0" smtClean="0"/>
              <a:t>cílů a prioritních </a:t>
            </a:r>
            <a:r>
              <a:rPr lang="cs-CZ" dirty="0"/>
              <a:t>oblastí </a:t>
            </a:r>
            <a:r>
              <a:rPr lang="cs-CZ" dirty="0" smtClean="0"/>
              <a:t>podle potřeb </a:t>
            </a:r>
            <a:r>
              <a:rPr lang="cs-CZ" dirty="0"/>
              <a:t>instituce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výzkumná šetření mezi </a:t>
            </a:r>
            <a:r>
              <a:rPr lang="cs-CZ" sz="2400" dirty="0" smtClean="0"/>
              <a:t>zaměstnanci/zaměstnankyněmi a </a:t>
            </a:r>
            <a:r>
              <a:rPr lang="cs-CZ" sz="2400" dirty="0"/>
              <a:t>studujícími 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/>
              <a:t>Indikátory, aktivity, nástroje 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Zodpovědné </a:t>
            </a:r>
            <a:r>
              <a:rPr lang="cs-CZ" dirty="0"/>
              <a:t>osoby/orgány/pracovní skupiny v instituci 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Monitoring a reportování 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Dostupnost informací </a:t>
            </a:r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sz="2400" dirty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Příklady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http://www.nkc.cz/zmena/jak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sz="24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PLÁN GENDEROVÉ ROVNOSTI </a:t>
            </a:r>
          </a:p>
        </p:txBody>
      </p:sp>
    </p:spTree>
    <p:extLst>
      <p:ext uri="{BB962C8B-B14F-4D97-AF65-F5344CB8AC3E}">
        <p14:creationId xmlns:p14="http://schemas.microsoft.com/office/powerpoint/2010/main" val="37646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Cílová skupina – analýzy potřeb, bariér a rizik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příklad: analýza </a:t>
            </a:r>
            <a:r>
              <a:rPr lang="cs-CZ" sz="2400" dirty="0"/>
              <a:t>odchodů mladých vědců/vědkyň (dotazník pro odcházející) </a:t>
            </a: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www.nkc.cz/files/exit-questionnaire-chemistry-2014.pdf</a:t>
            </a:r>
            <a:endParaRPr lang="cs-CZ" sz="2400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Analýza </a:t>
            </a:r>
            <a:r>
              <a:rPr lang="cs-CZ" dirty="0"/>
              <a:t>a úpravy vnitřních </a:t>
            </a:r>
            <a:r>
              <a:rPr lang="cs-CZ" dirty="0" smtClean="0"/>
              <a:t>pravidel, procesů </a:t>
            </a:r>
            <a:r>
              <a:rPr lang="cs-CZ" dirty="0"/>
              <a:t>a podmínek pro vědeckou </a:t>
            </a:r>
            <a:r>
              <a:rPr lang="cs-CZ" dirty="0" smtClean="0"/>
              <a:t>práci (</a:t>
            </a:r>
            <a:r>
              <a:rPr lang="cs-CZ" dirty="0" err="1" smtClean="0"/>
              <a:t>genderově</a:t>
            </a:r>
            <a:r>
              <a:rPr lang="cs-CZ" dirty="0" smtClean="0"/>
              <a:t> senzitivní) </a:t>
            </a:r>
            <a:endParaRPr lang="cs-CZ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hodnocení vědecké a pedagogické práce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g</a:t>
            </a:r>
            <a:r>
              <a:rPr lang="cs-CZ" sz="2400" dirty="0" smtClean="0"/>
              <a:t>rantové soutěže  </a:t>
            </a:r>
            <a:endParaRPr lang="cs-CZ" sz="2400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p</a:t>
            </a:r>
            <a:r>
              <a:rPr lang="cs-CZ" sz="2400" dirty="0" smtClean="0"/>
              <a:t>řijímací </a:t>
            </a:r>
            <a:r>
              <a:rPr lang="cs-CZ" sz="2400" dirty="0"/>
              <a:t>řízení a </a:t>
            </a:r>
            <a:r>
              <a:rPr lang="cs-CZ" sz="2400" dirty="0" smtClean="0"/>
              <a:t>kariérní postup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p</a:t>
            </a:r>
            <a:r>
              <a:rPr lang="cs-CZ" sz="2400" dirty="0" smtClean="0"/>
              <a:t>racovní podmínky a pracovní doba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24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PŘÍKLADY AKTIVIT, NÁSTROJŮ A OPATŘENÍ I.  </a:t>
            </a:r>
          </a:p>
        </p:txBody>
      </p:sp>
    </p:spTree>
    <p:extLst>
      <p:ext uri="{BB962C8B-B14F-4D97-AF65-F5344CB8AC3E}">
        <p14:creationId xmlns:p14="http://schemas.microsoft.com/office/powerpoint/2010/main" val="31953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Pravidla hodnocení /přístup </a:t>
            </a:r>
            <a:r>
              <a:rPr lang="cs-CZ" dirty="0"/>
              <a:t>ke grantové podpoře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zohlednění </a:t>
            </a:r>
            <a:r>
              <a:rPr lang="cs-CZ" sz="2400" dirty="0"/>
              <a:t>práce na částečný úvazek a kariérní přestávky z důvodu rodičovství (počty publikací, pedagogická vs. výzkumná činnost apod.) </a:t>
            </a:r>
            <a:endParaRPr lang="cs-CZ" sz="2400" dirty="0" smtClean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pravidla pro přerušení či odložení řešení grantu z důvodu těhotenství </a:t>
            </a:r>
            <a:endParaRPr lang="cs-CZ" sz="2400" dirty="0" smtClean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Přijímací </a:t>
            </a:r>
            <a:r>
              <a:rPr lang="cs-CZ" dirty="0"/>
              <a:t>řízení a kariérní postup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pro-aktivní přístup – „pool“ kandidátů/kandidátek, databáze „expertů/expertek“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podpora a motivace k postupu 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v</a:t>
            </a:r>
            <a:r>
              <a:rPr lang="cs-CZ" sz="2400" dirty="0" smtClean="0"/>
              <a:t>yvážené zastoupení žen a mužů v komisích </a:t>
            </a:r>
            <a:endParaRPr lang="cs-CZ" sz="2400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24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 smtClean="0">
                <a:solidFill>
                  <a:srgbClr val="30757E"/>
                </a:solidFill>
              </a:rPr>
              <a:t>PŘÍKLADY AKTIVIT, NÁSTROJŮ A OPATŘENÍ II. </a:t>
            </a:r>
          </a:p>
        </p:txBody>
      </p:sp>
    </p:spTree>
    <p:extLst>
      <p:ext uri="{BB962C8B-B14F-4D97-AF65-F5344CB8AC3E}">
        <p14:creationId xmlns:p14="http://schemas.microsoft.com/office/powerpoint/2010/main" val="36702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r>
              <a:rPr lang="cs-CZ" dirty="0" smtClean="0"/>
              <a:t>Pravidla a pracovní podmínky (pracovní doba a formy zaměstnání umožňující slaďování práce a osobního života) 	</a:t>
            </a:r>
            <a:r>
              <a:rPr lang="cs-CZ" b="1" dirty="0" smtClean="0"/>
              <a:t>x 	rizika individuální domluvy  </a:t>
            </a:r>
            <a:endParaRPr lang="cs-CZ" b="1" dirty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práce z domova, flexibilní pracovní doba, sdílené pracovní místo apod.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garance částečných úvazků pro všechny </a:t>
            </a:r>
            <a:r>
              <a:rPr lang="cs-CZ" sz="2400" dirty="0" smtClean="0"/>
              <a:t>a garance </a:t>
            </a:r>
            <a:r>
              <a:rPr lang="cs-CZ" sz="2400" dirty="0"/>
              <a:t>návratu na plný úvazek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/>
              <a:t>dostupnost informací o těchto možnostech </a:t>
            </a:r>
            <a:endParaRPr lang="cs-CZ" sz="2400" dirty="0" smtClean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r>
              <a:rPr lang="cs-CZ" sz="2400" dirty="0" smtClean="0"/>
              <a:t>zajištění </a:t>
            </a:r>
            <a:r>
              <a:rPr lang="cs-CZ" sz="2400" dirty="0"/>
              <a:t>účasti </a:t>
            </a:r>
            <a:r>
              <a:rPr lang="cs-CZ" sz="2400" dirty="0" smtClean="0"/>
              <a:t>(vč. pracujících </a:t>
            </a:r>
            <a:r>
              <a:rPr lang="cs-CZ" sz="2400" dirty="0"/>
              <a:t>na částečný úvazek) </a:t>
            </a:r>
            <a:r>
              <a:rPr lang="cs-CZ" sz="2400" dirty="0" smtClean="0"/>
              <a:t>na dalším vzdělávání a důležitých </a:t>
            </a:r>
            <a:r>
              <a:rPr lang="cs-CZ" sz="2400" dirty="0"/>
              <a:t>jednáních a pracovních </a:t>
            </a:r>
            <a:r>
              <a:rPr lang="cs-CZ" sz="2400" dirty="0" smtClean="0"/>
              <a:t>schůzkách </a:t>
            </a:r>
            <a:r>
              <a:rPr lang="cs-CZ" sz="2400" dirty="0"/>
              <a:t>(např. čas pracovních porad stanovit v době 10 - 15 hodin) </a:t>
            </a:r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2400" dirty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dirty="0" smtClean="0"/>
          </a:p>
          <a:p>
            <a:pPr marL="342900" lvl="1" indent="-342900">
              <a:lnSpc>
                <a:spcPct val="90000"/>
              </a:lnSpc>
              <a:buClr>
                <a:srgbClr val="30757E"/>
              </a:buClr>
              <a:buFont typeface="Arial" charset="0"/>
              <a:buChar char="•"/>
            </a:pPr>
            <a:endParaRPr lang="cs-CZ" dirty="0" smtClean="0"/>
          </a:p>
          <a:p>
            <a:pPr lvl="1">
              <a:lnSpc>
                <a:spcPct val="90000"/>
              </a:lnSpc>
              <a:buClr>
                <a:srgbClr val="30757E"/>
              </a:buClr>
            </a:pPr>
            <a:endParaRPr lang="cs-CZ" sz="2400" dirty="0"/>
          </a:p>
          <a:p>
            <a:pPr lvl="0">
              <a:lnSpc>
                <a:spcPct val="90000"/>
              </a:lnSpc>
              <a:buClr>
                <a:srgbClr val="30757E"/>
              </a:buClr>
            </a:pPr>
            <a:endParaRPr lang="cs-CZ" sz="2800" dirty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  <a:p>
            <a:pPr>
              <a:buClr>
                <a:srgbClr val="30757E"/>
              </a:buClr>
            </a:pPr>
            <a:endParaRPr lang="cs-CZ" sz="2800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sz="2400" b="1" dirty="0">
                <a:solidFill>
                  <a:srgbClr val="30757E"/>
                </a:solidFill>
              </a:rPr>
              <a:t>PŘÍKLADY AKTIVIT, NÁSTROJŮ A OPATŘENÍ </a:t>
            </a:r>
            <a:r>
              <a:rPr lang="cs-CZ" sz="2400" b="1" dirty="0" smtClean="0">
                <a:solidFill>
                  <a:srgbClr val="30757E"/>
                </a:solidFill>
              </a:rPr>
              <a:t>III.</a:t>
            </a:r>
          </a:p>
        </p:txBody>
      </p:sp>
    </p:spTree>
    <p:extLst>
      <p:ext uri="{BB962C8B-B14F-4D97-AF65-F5344CB8AC3E}">
        <p14:creationId xmlns:p14="http://schemas.microsoft.com/office/powerpoint/2010/main" val="37217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4">
      <a:dk1>
        <a:srgbClr val="000000"/>
      </a:dk1>
      <a:lt1>
        <a:srgbClr val="FFFFFF"/>
      </a:lt1>
      <a:dk2>
        <a:srgbClr val="30757E"/>
      </a:dk2>
      <a:lt2>
        <a:srgbClr val="EEECE1"/>
      </a:lt2>
      <a:accent1>
        <a:srgbClr val="DDDDDD"/>
      </a:accent1>
      <a:accent2>
        <a:srgbClr val="30757E"/>
      </a:accent2>
      <a:accent3>
        <a:srgbClr val="FFFFFF"/>
      </a:accent3>
      <a:accent4>
        <a:srgbClr val="000000"/>
      </a:accent4>
      <a:accent5>
        <a:srgbClr val="EBEBEB"/>
      </a:accent5>
      <a:accent6>
        <a:srgbClr val="2A6972"/>
      </a:accent6>
      <a:hlink>
        <a:srgbClr val="30757E"/>
      </a:hlink>
      <a:folHlink>
        <a:srgbClr val="30757E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CC0000"/>
        </a:dk2>
        <a:lt2>
          <a:srgbClr val="EEECE1"/>
        </a:lt2>
        <a:accent1>
          <a:srgbClr val="DDDDDD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B90000"/>
        </a:accent6>
        <a:hlink>
          <a:srgbClr val="008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CC0000"/>
        </a:dk2>
        <a:lt2>
          <a:srgbClr val="EEECE1"/>
        </a:lt2>
        <a:accent1>
          <a:srgbClr val="DDDDDD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B90000"/>
        </a:accent6>
        <a:hlink>
          <a:srgbClr val="008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60757E"/>
        </a:dk2>
        <a:lt2>
          <a:srgbClr val="EEECE1"/>
        </a:lt2>
        <a:accent1>
          <a:srgbClr val="DDDDDD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B90000"/>
        </a:accent6>
        <a:hlink>
          <a:srgbClr val="008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30757E"/>
        </a:dk2>
        <a:lt2>
          <a:srgbClr val="EEECE1"/>
        </a:lt2>
        <a:accent1>
          <a:srgbClr val="DDDDDD"/>
        </a:accent1>
        <a:accent2>
          <a:srgbClr val="30757E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A6972"/>
        </a:accent6>
        <a:hlink>
          <a:srgbClr val="30757E"/>
        </a:hlink>
        <a:folHlink>
          <a:srgbClr val="3075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78FBF16ADF9C42B4049588757550F5" ma:contentTypeVersion="2" ma:contentTypeDescription="Vytvoří nový dokument" ma:contentTypeScope="" ma:versionID="f1941e6ecadfcd94b4e419c5b0298648">
  <xsd:schema xmlns:xsd="http://www.w3.org/2001/XMLSchema" xmlns:xs="http://www.w3.org/2001/XMLSchema" xmlns:p="http://schemas.microsoft.com/office/2006/metadata/properties" xmlns:ns2="4faa8e87-7e8c-4403-bc6d-0b8c879e2e8c" xmlns:ns3="5f6a92ee-5a6a-48a5-934f-862d2b248416" targetNamespace="http://schemas.microsoft.com/office/2006/metadata/properties" ma:root="true" ma:fieldsID="3f503389f8cce1aed76c5bfd2e7ee27a" ns2:_="" ns3:_="">
    <xsd:import namespace="4faa8e87-7e8c-4403-bc6d-0b8c879e2e8c"/>
    <xsd:import namespace="5f6a92ee-5a6a-48a5-934f-862d2b2484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2:TaxCatchAllLabel" minOccurs="0"/>
                <xsd:element ref="ns3:Po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aa8e87-7e8c-4403-bc6d-0b8c879e2e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1" nillable="true" ma:taxonomy="true" ma:internalName="TaxKeywordTaxHTField" ma:taxonomyFieldName="TaxKeyword" ma:displayName="Podniková klíčová slova" ma:fieldId="{23f27201-bee3-471e-b2e7-b64fd8b7ca38}" ma:taxonomyMulti="true" ma:sspId="21f1929a-0ec4-4fd0-ba5e-e4a5bcc45fe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5ebe571f-6a6c-4147-b739-b8826320c128}" ma:internalName="TaxCatchAll" ma:showField="CatchAllData" ma:web="4faa8e87-7e8c-4403-bc6d-0b8c879e2e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5ebe571f-6a6c-4147-b739-b8826320c128}" ma:internalName="TaxCatchAllLabel" ma:readOnly="true" ma:showField="CatchAllDataLabel" ma:web="4faa8e87-7e8c-4403-bc6d-0b8c879e2e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a92ee-5a6a-48a5-934f-862d2b248416" elementFormDefault="qualified">
    <xsd:import namespace="http://schemas.microsoft.com/office/2006/documentManagement/types"/>
    <xsd:import namespace="http://schemas.microsoft.com/office/infopath/2007/PartnerControls"/>
    <xsd:element name="Popis" ma:index="15" nillable="true" ma:displayName="Popis" ma:internalName="Popi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pis xmlns="5f6a92ee-5a6a-48a5-934f-862d2b248416" xsi:nil="true"/>
    <TaxKeywordTaxHTField xmlns="4faa8e87-7e8c-4403-bc6d-0b8c879e2e8c">
      <Terms xmlns="http://schemas.microsoft.com/office/infopath/2007/PartnerControls"/>
    </TaxKeywordTaxHTField>
    <TaxCatchAll xmlns="4faa8e87-7e8c-4403-bc6d-0b8c879e2e8c"/>
    <_dlc_DocId xmlns="4faa8e87-7e8c-4403-bc6d-0b8c879e2e8c">C7EAQXCDM7DW-13-3920</_dlc_DocId>
    <_dlc_DocIdUrl xmlns="4faa8e87-7e8c-4403-bc6d-0b8c879e2e8c">
      <Url>https://is.ceitec.cz/sites/cgo/disk_U/_layouts/DocIdRedir.aspx?ID=C7EAQXCDM7DW-13-3920</Url>
      <Description>C7EAQXCDM7DW-13-3920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6A7E5E-0347-4DBA-A8DD-BA23C7B72E76}"/>
</file>

<file path=customXml/itemProps2.xml><?xml version="1.0" encoding="utf-8"?>
<ds:datastoreItem xmlns:ds="http://schemas.openxmlformats.org/officeDocument/2006/customXml" ds:itemID="{14E08A26-9FA0-495E-B40C-60460A436A00}"/>
</file>

<file path=customXml/itemProps3.xml><?xml version="1.0" encoding="utf-8"?>
<ds:datastoreItem xmlns:ds="http://schemas.openxmlformats.org/officeDocument/2006/customXml" ds:itemID="{BF5703F0-26FD-4427-A67B-B00DBC758A63}"/>
</file>

<file path=customXml/itemProps4.xml><?xml version="1.0" encoding="utf-8"?>
<ds:datastoreItem xmlns:ds="http://schemas.openxmlformats.org/officeDocument/2006/customXml" ds:itemID="{40B97423-851D-4EBD-A9F0-35FC9466A9BB}"/>
</file>

<file path=docProps/app.xml><?xml version="1.0" encoding="utf-8"?>
<Properties xmlns="http://schemas.openxmlformats.org/officeDocument/2006/extended-properties" xmlns:vt="http://schemas.openxmlformats.org/officeDocument/2006/docPropsVTypes">
  <TotalTime>3088</TotalTime>
  <Words>957</Words>
  <Application>Microsoft Office PowerPoint</Application>
  <PresentationFormat>Předvádění na obrazovce (4:3)</PresentationFormat>
  <Paragraphs>224</Paragraphs>
  <Slides>17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Kroky ke změně postavení mladých vědců a vědkyň   Kulturní a institucionální změna  pro genderovou rovnost ve vědě </vt:lpstr>
      <vt:lpstr>VÝCHODISKA </vt:lpstr>
      <vt:lpstr>OD STUDIA K VĚDECKÉ PROFESI  V ROCE 2012 A 2001</vt:lpstr>
      <vt:lpstr>OD INDIVIDUÁLNÍ PODPORY  K INSTITUCIONÁLNÍ A KULTURNÍ ZMĚNĚ </vt:lpstr>
      <vt:lpstr>GENDEROVÁ ROVNOST A DIVERSITA - SOUČÁST  STRATEGICKÉHO ROZVOJE A ŘÍZENÍ INSTITUCÍ  </vt:lpstr>
      <vt:lpstr>PLÁN GENDEROVÉ ROVNOSTI </vt:lpstr>
      <vt:lpstr>PŘÍKLADY AKTIVIT, NÁSTROJŮ A OPATŘENÍ I.  </vt:lpstr>
      <vt:lpstr>PŘÍKLADY AKTIVIT, NÁSTROJŮ A OPATŘENÍ II. </vt:lpstr>
      <vt:lpstr>PŘÍKLADY AKTIVIT, NÁSTROJŮ A OPATŘENÍ III.</vt:lpstr>
      <vt:lpstr>PŘÍKLADY AKTIVIT, NÁSTROJŮ A OPATŘENÍ IV. </vt:lpstr>
      <vt:lpstr>PŘÍKLADY DOBRÉ PRAXE </vt:lpstr>
      <vt:lpstr>PŘÍKLADY AKTIVIT, NÁSTROJŮ A OPATŘENÍ V. </vt:lpstr>
      <vt:lpstr>ZDROJE FINANCOVÁNÍ PROJEKTŮ/PROGRAMŮ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SOU AV 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Kroky ke změně postavení mladých vědců a vědkyň   Kulturní a institucionální změna  pro genderovou rovnost ve vědě </dc:title>
  <dc:creator>System User</dc:creator>
  <cp:keywords/>
  <cp:lastModifiedBy>hana.viznerova</cp:lastModifiedBy>
  <cp:revision>341</cp:revision>
  <dcterms:created xsi:type="dcterms:W3CDTF">2012-11-06T10:11:02Z</dcterms:created>
  <dcterms:modified xsi:type="dcterms:W3CDTF">2014-11-26T18:15:36Z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0x0101001E78FBF16ADF9C42B4049588757550F5</vt:lpwstr>
  </property>
  <property fmtid="{D5CDD505-2E9C-101B-9397-08002B2CF9AE}" pid="3" name="TaxKeyword">
    <vt:lpwstr/>
  </property>
  <property fmtid="{D5CDD505-2E9C-101B-9397-08002B2CF9AE}" pid="4" name="_dlc_DocIdItemGuid">
    <vt:lpwstr>9bf0d5c1-9176-44cf-81ec-8fa67e6a1615</vt:lpwstr>
  </property>
</Properties>
</file>