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829" r:id="rId6"/>
  </p:sldMasterIdLst>
  <p:notesMasterIdLst>
    <p:notesMasterId r:id="rId17"/>
  </p:notesMasterIdLst>
  <p:handoutMasterIdLst>
    <p:handoutMasterId r:id="rId18"/>
  </p:handoutMasterIdLst>
  <p:sldIdLst>
    <p:sldId id="415" r:id="rId7"/>
    <p:sldId id="258" r:id="rId8"/>
    <p:sldId id="400" r:id="rId9"/>
    <p:sldId id="409" r:id="rId10"/>
    <p:sldId id="410" r:id="rId11"/>
    <p:sldId id="411" r:id="rId12"/>
    <p:sldId id="405" r:id="rId13"/>
    <p:sldId id="406" r:id="rId14"/>
    <p:sldId id="407" r:id="rId15"/>
    <p:sldId id="412" r:id="rId16"/>
  </p:sldIdLst>
  <p:sldSz cx="9144000" cy="6858000" type="screen4x3"/>
  <p:notesSz cx="6807200" cy="99393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89B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9558" autoAdjust="0"/>
    <p:restoredTop sz="95030" autoAdjust="0"/>
  </p:normalViewPr>
  <p:slideViewPr>
    <p:cSldViewPr>
      <p:cViewPr>
        <p:scale>
          <a:sx n="77" d="100"/>
          <a:sy n="77" d="100"/>
        </p:scale>
        <p:origin x="-1800" y="-660"/>
      </p:cViewPr>
      <p:guideLst>
        <p:guide orient="horz" pos="2160"/>
        <p:guide orient="horz" pos="119"/>
        <p:guide orient="horz" pos="1003"/>
        <p:guide orient="horz" pos="1162"/>
        <p:guide orient="horz" pos="3929"/>
        <p:guide orient="horz" pos="635"/>
        <p:guide orient="horz" pos="3022"/>
        <p:guide orient="horz" pos="3999"/>
        <p:guide pos="2880"/>
        <p:guide pos="4785"/>
        <p:guide pos="295"/>
        <p:guide pos="5122"/>
        <p:guide pos="5644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82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43316728980223E-2"/>
          <c:y val="3.4631851338364342E-2"/>
          <c:w val="0.77553528632872992"/>
          <c:h val="0.84808895120760008"/>
        </c:manualLayout>
      </c:layout>
      <c:lineChart>
        <c:grouping val="standard"/>
        <c:varyColors val="0"/>
        <c:ser>
          <c:idx val="0"/>
          <c:order val="0"/>
          <c:tx>
            <c:strRef>
              <c:f>'leaky pipeline europa 2006'!$B$2</c:f>
              <c:strCache>
                <c:ptCount val="1"/>
                <c:pt idx="0">
                  <c:v>Women</c:v>
                </c:pt>
              </c:strCache>
            </c:strRef>
          </c:tx>
          <c:marker>
            <c:symbol val="square"/>
            <c:size val="7"/>
          </c:marker>
          <c:cat>
            <c:strRef>
              <c:f>'leaky pipeline europa 2006'!$A$3:$A$9</c:f>
              <c:strCache>
                <c:ptCount val="7"/>
                <c:pt idx="0">
                  <c:v>ISCED 5A Students</c:v>
                </c:pt>
                <c:pt idx="1">
                  <c:v>ISCED 5A Graduates</c:v>
                </c:pt>
                <c:pt idx="2">
                  <c:v>ISCED 6 Students</c:v>
                </c:pt>
                <c:pt idx="3">
                  <c:v>ISCED 6 Graduates</c:v>
                </c:pt>
                <c:pt idx="4">
                  <c:v>Grade C</c:v>
                </c:pt>
                <c:pt idx="5">
                  <c:v>Grade B</c:v>
                </c:pt>
                <c:pt idx="6">
                  <c:v>Grade A</c:v>
                </c:pt>
              </c:strCache>
            </c:strRef>
          </c:cat>
          <c:val>
            <c:numRef>
              <c:f>'leaky pipeline europa 2006'!$B$3:$B$9</c:f>
              <c:numCache>
                <c:formatCode>General</c:formatCode>
                <c:ptCount val="7"/>
                <c:pt idx="0">
                  <c:v>0.55000000000000004</c:v>
                </c:pt>
                <c:pt idx="1">
                  <c:v>0.59</c:v>
                </c:pt>
                <c:pt idx="2">
                  <c:v>0.48</c:v>
                </c:pt>
                <c:pt idx="3">
                  <c:v>0.45</c:v>
                </c:pt>
                <c:pt idx="4">
                  <c:v>0.44</c:v>
                </c:pt>
                <c:pt idx="5">
                  <c:v>0.36</c:v>
                </c:pt>
                <c:pt idx="6">
                  <c:v>0.18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'leaky pipeline europa 2006'!$C$2</c:f>
              <c:strCache>
                <c:ptCount val="1"/>
                <c:pt idx="0">
                  <c:v>Men</c:v>
                </c:pt>
              </c:strCache>
            </c:strRef>
          </c:tx>
          <c:marker>
            <c:symbol val="triangle"/>
            <c:size val="7"/>
          </c:marker>
          <c:cat>
            <c:strRef>
              <c:f>'leaky pipeline europa 2006'!$A$3:$A$9</c:f>
              <c:strCache>
                <c:ptCount val="7"/>
                <c:pt idx="0">
                  <c:v>ISCED 5A Students</c:v>
                </c:pt>
                <c:pt idx="1">
                  <c:v>ISCED 5A Graduates</c:v>
                </c:pt>
                <c:pt idx="2">
                  <c:v>ISCED 6 Students</c:v>
                </c:pt>
                <c:pt idx="3">
                  <c:v>ISCED 6 Graduates</c:v>
                </c:pt>
                <c:pt idx="4">
                  <c:v>Grade C</c:v>
                </c:pt>
                <c:pt idx="5">
                  <c:v>Grade B</c:v>
                </c:pt>
                <c:pt idx="6">
                  <c:v>Grade A</c:v>
                </c:pt>
              </c:strCache>
            </c:strRef>
          </c:cat>
          <c:val>
            <c:numRef>
              <c:f>'leaky pipeline europa 2006'!$C$3:$C$9</c:f>
              <c:numCache>
                <c:formatCode>General</c:formatCode>
                <c:ptCount val="7"/>
                <c:pt idx="0">
                  <c:v>0.45</c:v>
                </c:pt>
                <c:pt idx="1">
                  <c:v>0.41</c:v>
                </c:pt>
                <c:pt idx="2">
                  <c:v>0.52</c:v>
                </c:pt>
                <c:pt idx="3">
                  <c:v>0.55000000000000004</c:v>
                </c:pt>
                <c:pt idx="4">
                  <c:v>0.56000000000000005</c:v>
                </c:pt>
                <c:pt idx="5">
                  <c:v>0.64</c:v>
                </c:pt>
                <c:pt idx="6">
                  <c:v>0.82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982464"/>
        <c:axId val="131984000"/>
      </c:lineChart>
      <c:catAx>
        <c:axId val="1319824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31984000"/>
        <c:crosses val="autoZero"/>
        <c:auto val="1"/>
        <c:lblAlgn val="ctr"/>
        <c:lblOffset val="100"/>
        <c:noMultiLvlLbl val="0"/>
      </c:catAx>
      <c:valAx>
        <c:axId val="131984000"/>
        <c:scaling>
          <c:orientation val="minMax"/>
          <c:max val="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crossAx val="131982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761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7" cy="49761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cap="all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3C7DF326-E26E-490E-8C12-52AA8474F339}" type="datetimeFigureOut">
              <a:rPr lang="de-DE"/>
              <a:pPr>
                <a:defRPr/>
              </a:pPr>
              <a:t>19.11.2014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40102"/>
            <a:ext cx="2949787" cy="497616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5839" y="9440102"/>
            <a:ext cx="2949787" cy="497616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cap="all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25AF2DEB-5BD6-4661-9B8A-8D21B4319004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89949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761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baseline="0">
                <a:latin typeface="Verdana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761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cap="all" baseline="0">
                <a:latin typeface="Verdana" pitchFamily="34" charset="0"/>
              </a:defRPr>
            </a:lvl1pPr>
          </a:lstStyle>
          <a:p>
            <a:pPr>
              <a:defRPr/>
            </a:pPr>
            <a:fld id="{99BC3220-7C73-4763-9F67-A72446B006AF}" type="datetimeFigureOut">
              <a:rPr lang="de-DE"/>
              <a:pPr>
                <a:defRPr/>
              </a:pPr>
              <a:t>19.11.2014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de-AT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720" y="4721673"/>
            <a:ext cx="5445760" cy="447205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AT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40102"/>
            <a:ext cx="2949787" cy="497616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baseline="0">
                <a:latin typeface="Verdana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5839" y="9440102"/>
            <a:ext cx="2949787" cy="497616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cap="all" baseline="0">
                <a:latin typeface="Verdana" pitchFamily="34" charset="0"/>
              </a:defRPr>
            </a:lvl1pPr>
          </a:lstStyle>
          <a:p>
            <a:pPr>
              <a:defRPr/>
            </a:pPr>
            <a:fld id="{0A997576-5DA0-4C0D-B797-18DF509DA717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19034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dirty="0" smtClean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6520F0-1900-4FEA-9965-EF063026A34C}" type="slidenum">
              <a:rPr lang="de-AT"/>
              <a:pPr>
                <a:defRPr/>
              </a:pPr>
              <a:t>2</a:t>
            </a:fld>
            <a:endParaRPr lang="de-A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97576-5DA0-4C0D-B797-18DF509DA717}" type="slidenum">
              <a:rPr lang="de-AT" smtClean="0"/>
              <a:pPr>
                <a:defRPr/>
              </a:pPr>
              <a:t>3</a:t>
            </a:fld>
            <a:endParaRPr lang="de-A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A2BB1E-63C6-4BF7-8F51-E3F1A6AB864A}" type="slidenum">
              <a:rPr lang="de-AT" smtClean="0"/>
              <a:pPr>
                <a:defRPr/>
              </a:pPr>
              <a:t>6</a:t>
            </a:fld>
            <a:endParaRPr lang="de-A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white">
          <a:xfrm>
            <a:off x="462406" y="3654044"/>
            <a:ext cx="7133782" cy="114142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white">
          <a:xfrm>
            <a:off x="462406" y="4804610"/>
            <a:ext cx="7133782" cy="11412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68313" y="2357438"/>
            <a:ext cx="5103812" cy="326072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pic>
        <p:nvPicPr>
          <p:cNvPr id="5" name="Grafik 8" descr="Logo-für-V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0" y="2552700"/>
            <a:ext cx="48895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1928818" y="3071811"/>
            <a:ext cx="3260322" cy="21735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354138" y="63420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Fußzeile</a:t>
            </a:r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Seite </a:t>
            </a:r>
            <a:fld id="{92356DE5-AC56-48A9-9325-8AB1D0238866}" type="slidenum">
              <a:rPr lang="de-AT"/>
              <a:pPr>
                <a:defRPr/>
              </a:pPr>
              <a:t>‹#›</a:t>
            </a:fld>
            <a:endParaRPr lang="de-AT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>
              <a:defRPr lang="de-DE" sz="9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144EE9-4356-4FA7-A4A1-6752D9CCE3A7}" type="datetime1">
              <a:rPr lang="de-AT"/>
              <a:pPr>
                <a:defRPr/>
              </a:pPr>
              <a:t>19.11.2014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5F667-FB3C-4B4C-ADB0-AA1A6F77BA7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63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439D3-F054-4081-AD25-7143C36980D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90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98564-95BB-4716-AE13-2DADE37FA46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20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04AAE-F068-4307-A470-47D3A971794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52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8E7F3-4754-4C3F-BB81-AE49A36C382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26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AD649-2BF4-4A29-9279-D4FBAF708B1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62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A6AD-FE20-4827-96CB-EFCC4248ADD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27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62102-DE9C-4408-878D-D8954227A94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54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66FA3-7233-43DE-B0A9-179D0CF5C6A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7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kurzem Titel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white">
          <a:xfrm>
            <a:off x="465547" y="3661602"/>
            <a:ext cx="8210141" cy="828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white">
          <a:xfrm>
            <a:off x="465547" y="4517126"/>
            <a:ext cx="8210141" cy="8280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5D94E-E860-49C8-B6EF-78BB205B56E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14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0528B-0824-4F15-B8FF-BC89E1AEE6C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4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270227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019" y="1844675"/>
            <a:ext cx="7669156" cy="43825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72" y="430318"/>
            <a:ext cx="6280165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468313" y="1844675"/>
            <a:ext cx="8485187" cy="4810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überschrift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6" y="2009384"/>
            <a:ext cx="7668769" cy="11321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white">
          <a:xfrm>
            <a:off x="462406" y="3161536"/>
            <a:ext cx="7668769" cy="1000132"/>
          </a:xfrm>
        </p:spPr>
        <p:txBody>
          <a:bodyPr tIns="0" bIns="0">
            <a:noAutofit/>
          </a:bodyPr>
          <a:lstStyle>
            <a:lvl1pPr marL="0" indent="0">
              <a:lnSpc>
                <a:spcPct val="110000"/>
              </a:lnSpc>
              <a:buNone/>
              <a:defRPr sz="32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folie mit kurzem Text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7" y="1956234"/>
            <a:ext cx="8213282" cy="828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white">
          <a:xfrm>
            <a:off x="462407" y="2786058"/>
            <a:ext cx="8213282" cy="828000"/>
          </a:xfrm>
        </p:spPr>
        <p:txBody>
          <a:bodyPr tIns="0" bIns="0">
            <a:noAutofit/>
          </a:bodyPr>
          <a:lstStyle>
            <a:lvl1pPr marL="0" indent="0">
              <a:lnSpc>
                <a:spcPct val="110000"/>
              </a:lnSpc>
              <a:buNone/>
              <a:defRPr sz="4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Fußzeile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Seite </a:t>
            </a:r>
            <a:fld id="{77EA8DF2-E2AF-4192-806B-DEE903A11C47}" type="slidenum">
              <a:rPr lang="de-AT"/>
              <a:pPr>
                <a:defRPr/>
              </a:pPr>
              <a:t>‹#›</a:t>
            </a:fld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5AC53-E1B0-41AE-ABA2-B284344D8D90}" type="datetime1">
              <a:rPr lang="de-AT"/>
              <a:pPr>
                <a:defRPr/>
              </a:pPr>
              <a:t>19.11.2014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/>
          </p:nvPr>
        </p:nvSpPr>
        <p:spPr>
          <a:xfrm>
            <a:off x="468313" y="1844675"/>
            <a:ext cx="3960811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>
            <a:noAutofit/>
          </a:bodyPr>
          <a:lstStyle>
            <a:lvl1pPr marL="92075" indent="0">
              <a:buNone/>
              <a:tabLst/>
              <a:defRPr sz="24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12284" y="1844675"/>
            <a:ext cx="3960000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>
            <a:noAutofit/>
          </a:bodyPr>
          <a:lstStyle>
            <a:lvl1pPr marL="92075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Fußzeile</a:t>
            </a:r>
            <a:endParaRPr lang="de-AT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Seite </a:t>
            </a:r>
            <a:fld id="{48FFAF03-0AD1-4532-BDFB-74F77825B7D8}" type="slidenum">
              <a:rPr lang="de-AT"/>
              <a:pPr>
                <a:defRPr/>
              </a:pPr>
              <a:t>‹#›</a:t>
            </a:fld>
            <a:endParaRPr lang="de-AT"/>
          </a:p>
        </p:txBody>
      </p:sp>
      <p:sp>
        <p:nvSpPr>
          <p:cNvPr id="11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9B7EA-3A7F-4A82-A90A-D66D0504CD39}" type="datetime1">
              <a:rPr lang="de-AT"/>
              <a:pPr>
                <a:defRPr/>
              </a:pPr>
              <a:t>19.11.2014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1963" y="1844675"/>
            <a:ext cx="7669212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54138" y="6342063"/>
            <a:ext cx="3217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/>
              <a:t>Fußzeile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1963" y="6342063"/>
            <a:ext cx="892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/>
              <a:t>Seite </a:t>
            </a:r>
            <a:fld id="{9285B500-651D-4F1C-8306-D6152F7ECA9D}" type="slidenum">
              <a:rPr lang="de-AT"/>
              <a:pPr>
                <a:defRPr/>
              </a:pPr>
              <a:t>‹#›</a:t>
            </a:fld>
            <a:endParaRPr lang="de-AT"/>
          </a:p>
        </p:txBody>
      </p:sp>
      <p:sp>
        <p:nvSpPr>
          <p:cNvPr id="1029" name="Titelplatzhalter 14"/>
          <p:cNvSpPr>
            <a:spLocks noGrp="1"/>
          </p:cNvSpPr>
          <p:nvPr>
            <p:ph type="title"/>
          </p:nvPr>
        </p:nvSpPr>
        <p:spPr bwMode="gray">
          <a:xfrm>
            <a:off x="461963" y="431800"/>
            <a:ext cx="628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AT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188" y="6348413"/>
            <a:ext cx="987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de-DE" sz="9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1820C4-9E84-4C1B-8726-AEFDDD311A50}" type="datetime1">
              <a:rPr lang="de-AT"/>
              <a:pPr>
                <a:defRPr/>
              </a:pPr>
              <a:t>19.11.2014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19" r:id="rId7"/>
    <p:sldLayoutId id="2147483820" r:id="rId8"/>
    <p:sldLayoutId id="2147483827" r:id="rId9"/>
    <p:sldLayoutId id="2147483828" r:id="rId10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ts val="600"/>
        </a:spcAft>
        <a:buClr>
          <a:srgbClr val="53248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8575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74638" algn="l" rtl="0" eaLnBrk="0" fontAlgn="base" hangingPunct="0">
        <a:spcBef>
          <a:spcPct val="0"/>
        </a:spcBef>
        <a:spcAft>
          <a:spcPts val="600"/>
        </a:spcAft>
        <a:buClr>
          <a:srgbClr val="457AA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74638" algn="l" rtl="0" eaLnBrk="0" fontAlgn="base" hangingPunct="0">
        <a:spcBef>
          <a:spcPct val="0"/>
        </a:spcBef>
        <a:spcAft>
          <a:spcPts val="600"/>
        </a:spcAft>
        <a:buClr>
          <a:srgbClr val="A991C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65113" algn="l" rtl="0" eaLnBrk="0" fontAlgn="base" hangingPunct="0">
        <a:spcBef>
          <a:spcPct val="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C9860AD-C2D1-4693-BD96-61F6D120031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7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712" y="2420888"/>
            <a:ext cx="7772400" cy="3458815"/>
          </a:xfrm>
        </p:spPr>
        <p:txBody>
          <a:bodyPr/>
          <a:lstStyle/>
          <a:p>
            <a:pPr eaLnBrk="1" hangingPunct="1"/>
            <a:r>
              <a:rPr lang="cs-CZ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Key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note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speaker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b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prof.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Edeltraud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Hanappi-Egger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2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836613"/>
            <a:ext cx="3344863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obrázek 2" descr="U:\PR\Loga\LOGO_partneři\Logo MU\Logo MU bl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722313"/>
            <a:ext cx="1236663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7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928813" y="3071813"/>
            <a:ext cx="3260725" cy="2173287"/>
          </a:xfrm>
        </p:spPr>
        <p:txBody>
          <a:bodyPr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532481"/>
              </a:buClr>
              <a:defRPr/>
            </a:pPr>
            <a:r>
              <a:rPr lang="de-DE" b="1" dirty="0" smtClean="0"/>
              <a:t>DEPARTMENT MANAGEMENT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532481"/>
              </a:buClr>
              <a:defRPr/>
            </a:pPr>
            <a:endParaRPr lang="de-DE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532481"/>
              </a:buClr>
              <a:defRPr/>
            </a:pPr>
            <a:r>
              <a:rPr lang="de-DE" dirty="0" smtClean="0"/>
              <a:t>Welthandelsplatz 1/D2, 1020 Vienna, Austria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532481"/>
              </a:buClr>
              <a:defRPr/>
            </a:pPr>
            <a:endParaRPr lang="de-DE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532481"/>
              </a:buClr>
              <a:defRPr/>
            </a:pPr>
            <a:endParaRPr lang="de-DE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532481"/>
              </a:buClr>
              <a:defRPr/>
            </a:pPr>
            <a:endParaRPr lang="de-DE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532481"/>
              </a:buClr>
              <a:defRPr/>
            </a:pPr>
            <a:r>
              <a:rPr lang="de-DE" b="1" dirty="0" smtClean="0"/>
              <a:t>UNIV.PROF.  DI. DR.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532481"/>
              </a:buClr>
              <a:defRPr/>
            </a:pPr>
            <a:r>
              <a:rPr lang="de-DE" b="1" dirty="0" smtClean="0"/>
              <a:t>EDELTRAUD HANAPPI-EGGER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532481"/>
              </a:buClr>
              <a:defRPr/>
            </a:pPr>
            <a:endParaRPr lang="de-DE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532481"/>
              </a:buClr>
              <a:defRPr/>
            </a:pPr>
            <a:r>
              <a:rPr lang="de-DE" dirty="0" smtClean="0"/>
              <a:t>T +43-1-313 36-5181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532481"/>
              </a:buClr>
              <a:defRPr/>
            </a:pPr>
            <a:r>
              <a:rPr lang="de-DE" dirty="0" smtClean="0"/>
              <a:t>F +43-1-313 36-759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532481"/>
              </a:buClr>
              <a:defRPr/>
            </a:pPr>
            <a:r>
              <a:rPr lang="de-DE" dirty="0" smtClean="0"/>
              <a:t>Edeltraud.hanappi-egger@wu.ac.at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532481"/>
              </a:buClr>
              <a:defRPr/>
            </a:pPr>
            <a:r>
              <a:rPr lang="de-DE" dirty="0" smtClean="0"/>
              <a:t>www.wu.ac.at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532481"/>
              </a:buClr>
              <a:defRPr/>
            </a:pPr>
            <a:endParaRPr lang="de-AT" dirty="0" smtClean="0"/>
          </a:p>
        </p:txBody>
      </p:sp>
      <p:sp>
        <p:nvSpPr>
          <p:cNvPr id="27651" name="Titel 2"/>
          <p:cNvSpPr>
            <a:spLocks noGrp="1"/>
          </p:cNvSpPr>
          <p:nvPr>
            <p:ph type="title"/>
          </p:nvPr>
        </p:nvSpPr>
        <p:spPr>
          <a:xfrm>
            <a:off x="461963" y="430213"/>
            <a:ext cx="6753225" cy="1143000"/>
          </a:xfrm>
        </p:spPr>
        <p:txBody>
          <a:bodyPr/>
          <a:lstStyle/>
          <a:p>
            <a:r>
              <a:rPr lang="de-AT" altLang="en-US" dirty="0" err="1" smtClean="0"/>
              <a:t>Thank</a:t>
            </a:r>
            <a:r>
              <a:rPr lang="de-AT" altLang="en-US" dirty="0" smtClean="0"/>
              <a:t> </a:t>
            </a:r>
            <a:r>
              <a:rPr lang="de-AT" altLang="en-US" dirty="0" err="1" smtClean="0"/>
              <a:t>you</a:t>
            </a:r>
            <a:r>
              <a:rPr lang="de-AT" altLang="en-US" dirty="0" smtClean="0"/>
              <a:t> </a:t>
            </a:r>
            <a:r>
              <a:rPr lang="de-AT" altLang="en-US" dirty="0" err="1" smtClean="0"/>
              <a:t>for</a:t>
            </a:r>
            <a:r>
              <a:rPr lang="de-AT" altLang="en-US" dirty="0" smtClean="0"/>
              <a:t> </a:t>
            </a:r>
            <a:r>
              <a:rPr lang="de-AT" altLang="en-US" dirty="0" err="1" smtClean="0"/>
              <a:t>your</a:t>
            </a:r>
            <a:r>
              <a:rPr lang="de-AT" altLang="en-US" dirty="0" smtClean="0"/>
              <a:t> </a:t>
            </a:r>
            <a:r>
              <a:rPr lang="de-AT" altLang="en-US" dirty="0" err="1" smtClean="0"/>
              <a:t>attention</a:t>
            </a:r>
            <a:r>
              <a:rPr lang="de-AT" altLang="en-US" dirty="0" smtClean="0"/>
              <a:t>!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060848"/>
            <a:ext cx="1656839" cy="41635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Untertitel 8"/>
          <p:cNvSpPr>
            <a:spLocks noGrp="1"/>
          </p:cNvSpPr>
          <p:nvPr>
            <p:ph type="subTitle" idx="1"/>
          </p:nvPr>
        </p:nvSpPr>
        <p:spPr>
          <a:xfrm>
            <a:off x="467544" y="5373216"/>
            <a:ext cx="8396287" cy="1152128"/>
          </a:xfrm>
        </p:spPr>
        <p:txBody>
          <a:bodyPr/>
          <a:lstStyle/>
          <a:p>
            <a:pPr eaLnBrk="1" hangingPunct="1"/>
            <a:endParaRPr lang="de-AT" sz="3200" dirty="0" smtClean="0"/>
          </a:p>
          <a:p>
            <a:pPr eaLnBrk="1" hangingPunct="1"/>
            <a:r>
              <a:rPr lang="de-AT" sz="2000" dirty="0" err="1" smtClean="0"/>
              <a:t>Univ.Prof</a:t>
            </a:r>
            <a:r>
              <a:rPr lang="de-AT" sz="2000" dirty="0" smtClean="0"/>
              <a:t>. Dipl.-Ing. Dr. Edeltraud Hanappi-Egger</a:t>
            </a:r>
          </a:p>
          <a:p>
            <a:pPr eaLnBrk="1" hangingPunct="1"/>
            <a:endParaRPr lang="de-AT" sz="2400" dirty="0" smtClean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2406" y="3871754"/>
            <a:ext cx="8214050" cy="1501462"/>
          </a:xfrm>
        </p:spPr>
        <p:txBody>
          <a:bodyPr/>
          <a:lstStyle/>
          <a:p>
            <a:r>
              <a:rPr lang="en-US" sz="2800" dirty="0"/>
              <a:t>Work-Life-Balance in Academia: Contradiction or Necessity?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Facts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Figures</a:t>
            </a:r>
            <a:r>
              <a:rPr lang="de-AT" dirty="0" smtClean="0"/>
              <a:t> - EUROPE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683568" y="180332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PROPORTIONS OF MEN AND WOMEN IN A TYPICAL ACADEMIC</a:t>
            </a:r>
          </a:p>
          <a:p>
            <a:r>
              <a:rPr lang="en-US" sz="1600" b="1" dirty="0"/>
              <a:t>CAREER, STUDENTS AND ACADEMIC STAFF, EU-27, </a:t>
            </a:r>
            <a:r>
              <a:rPr lang="en-US" sz="1600" b="1" dirty="0" smtClean="0"/>
              <a:t>2006</a:t>
            </a:r>
            <a:endParaRPr lang="de-AT" sz="1600" dirty="0"/>
          </a:p>
        </p:txBody>
      </p:sp>
      <p:graphicFrame>
        <p:nvGraphicFramePr>
          <p:cNvPr id="12" name="Inhaltsplatzhalt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292642"/>
              </p:ext>
            </p:extLst>
          </p:nvPr>
        </p:nvGraphicFramePr>
        <p:xfrm>
          <a:off x="539552" y="2492896"/>
          <a:ext cx="720080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30213"/>
            <a:ext cx="6824662" cy="1143000"/>
          </a:xfrm>
        </p:spPr>
        <p:txBody>
          <a:bodyPr/>
          <a:lstStyle/>
          <a:p>
            <a:r>
              <a:rPr lang="en-US" altLang="en-US" sz="3200" b="0" dirty="0" smtClean="0"/>
              <a:t>Science and research: institutional excellence</a:t>
            </a:r>
            <a:endParaRPr lang="en-US" altLang="en-US" b="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60575"/>
            <a:ext cx="7772400" cy="3671888"/>
          </a:xfrm>
        </p:spPr>
        <p:txBody>
          <a:bodyPr/>
          <a:lstStyle/>
          <a:p>
            <a:r>
              <a:rPr lang="en-US" altLang="en-US" dirty="0" smtClean="0"/>
              <a:t>Output-orientation:</a:t>
            </a:r>
          </a:p>
          <a:p>
            <a:pPr lvl="1"/>
            <a:r>
              <a:rPr lang="en-US" altLang="en-US" dirty="0" smtClean="0"/>
              <a:t>Number of publications</a:t>
            </a:r>
          </a:p>
          <a:p>
            <a:pPr lvl="1"/>
            <a:r>
              <a:rPr lang="en-US" altLang="en-US" dirty="0" smtClean="0"/>
              <a:t>Citation index</a:t>
            </a:r>
          </a:p>
          <a:p>
            <a:pPr lvl="1"/>
            <a:r>
              <a:rPr lang="en-US" altLang="en-US" dirty="0" smtClean="0"/>
              <a:t>Ranking/Rating of Journals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Problems:</a:t>
            </a:r>
          </a:p>
          <a:p>
            <a:pPr lvl="1"/>
            <a:r>
              <a:rPr lang="en-US" altLang="en-US" dirty="0" smtClean="0"/>
              <a:t>Huge amount of publications, strategic behavior</a:t>
            </a:r>
          </a:p>
          <a:p>
            <a:pPr lvl="1"/>
            <a:r>
              <a:rPr lang="en-US" altLang="en-US" dirty="0" smtClean="0"/>
              <a:t>Name-dropping instead of reading</a:t>
            </a:r>
          </a:p>
          <a:p>
            <a:pPr lvl="1"/>
            <a:r>
              <a:rPr lang="en-US" altLang="en-US" dirty="0" smtClean="0"/>
              <a:t>Power of definition of „excellence“?</a:t>
            </a:r>
          </a:p>
          <a:p>
            <a:pPr lvl="1"/>
            <a:endParaRPr lang="en-US" alt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30213"/>
            <a:ext cx="6824662" cy="1143000"/>
          </a:xfrm>
        </p:spPr>
        <p:txBody>
          <a:bodyPr/>
          <a:lstStyle/>
          <a:p>
            <a:r>
              <a:rPr lang="en-US" altLang="en-US" sz="3200" b="0" dirty="0"/>
              <a:t>Science and research: institutional excellence</a:t>
            </a:r>
            <a:endParaRPr lang="en-US" alt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60575"/>
            <a:ext cx="7772400" cy="36718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Selection criteria in search committees</a:t>
            </a:r>
          </a:p>
          <a:p>
            <a:pPr lvl="1">
              <a:defRPr/>
            </a:pPr>
            <a:r>
              <a:rPr lang="en-US" dirty="0" smtClean="0"/>
              <a:t>Publications (mainly journals, </a:t>
            </a:r>
            <a:r>
              <a:rPr lang="en-US" dirty="0" err="1" smtClean="0"/>
              <a:t>ev</a:t>
            </a:r>
            <a:r>
              <a:rPr lang="en-US" dirty="0" smtClean="0"/>
              <a:t>. books)</a:t>
            </a:r>
          </a:p>
          <a:p>
            <a:pPr lvl="1">
              <a:defRPr/>
            </a:pPr>
            <a:r>
              <a:rPr lang="en-US" dirty="0" smtClean="0"/>
              <a:t>Research funding, grants</a:t>
            </a:r>
          </a:p>
          <a:p>
            <a:pPr lvl="1">
              <a:defRPr/>
            </a:pPr>
            <a:r>
              <a:rPr lang="en-US" dirty="0" smtClean="0"/>
              <a:t>Internationalization (networks, guest researchers abroad,..)</a:t>
            </a:r>
          </a:p>
          <a:p>
            <a:pPr>
              <a:defRPr/>
            </a:pPr>
            <a:r>
              <a:rPr lang="en-US" dirty="0" smtClean="0"/>
              <a:t>Strategy „strengthen strengths“: path-dependencies, more-of-the-same</a:t>
            </a:r>
          </a:p>
          <a:p>
            <a:pPr>
              <a:defRPr/>
            </a:pPr>
            <a:r>
              <a:rPr lang="en-US" dirty="0" smtClean="0"/>
              <a:t>innovation?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971600" y="5596733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Consequences for early career researchers?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461963" y="430213"/>
            <a:ext cx="6557962" cy="1143000"/>
          </a:xfrm>
        </p:spPr>
        <p:txBody>
          <a:bodyPr/>
          <a:lstStyle/>
          <a:p>
            <a:r>
              <a:rPr lang="en-GB" altLang="en-US" b="0" dirty="0" smtClean="0"/>
              <a:t>Individual consequences:</a:t>
            </a:r>
            <a:br>
              <a:rPr lang="en-GB" altLang="en-US" b="0" dirty="0" smtClean="0"/>
            </a:br>
            <a:r>
              <a:rPr lang="en-GB" altLang="en-US" b="0" dirty="0" smtClean="0"/>
              <a:t>Habitus-constructions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61962" y="1844675"/>
            <a:ext cx="8430517" cy="43830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441325" algn="l"/>
                <a:tab pos="1146175" algn="l"/>
              </a:tabLst>
            </a:pPr>
            <a:r>
              <a:rPr lang="en-US" altLang="en-US" dirty="0" smtClean="0"/>
              <a:t>„Single“: mobile, flexible, - social independence</a:t>
            </a:r>
          </a:p>
          <a:p>
            <a:pPr marL="381000" indent="-381000">
              <a:lnSpc>
                <a:spcPct val="90000"/>
              </a:lnSpc>
              <a:buFontTx/>
              <a:buChar char="•"/>
              <a:tabLst>
                <a:tab pos="441325" algn="l"/>
                <a:tab pos="1146175" algn="l"/>
              </a:tabLst>
            </a:pPr>
            <a:r>
              <a:rPr lang="en-US" altLang="en-US" dirty="0" smtClean="0"/>
              <a:t>Risk-takers: temporary contracts, precarious working arrangements, </a:t>
            </a:r>
          </a:p>
          <a:p>
            <a:pPr marL="381000" indent="-381000">
              <a:lnSpc>
                <a:spcPct val="90000"/>
              </a:lnSpc>
              <a:buFontTx/>
              <a:buChar char="•"/>
              <a:tabLst>
                <a:tab pos="441325" algn="l"/>
                <a:tab pos="1146175" algn="l"/>
              </a:tabLst>
            </a:pPr>
            <a:r>
              <a:rPr lang="en-US" altLang="en-US" dirty="0" smtClean="0"/>
              <a:t>Networks („schools“, scientific communities, …): time-consuming relation management</a:t>
            </a:r>
          </a:p>
          <a:p>
            <a:pPr marL="381000" indent="-381000">
              <a:lnSpc>
                <a:spcPct val="90000"/>
              </a:lnSpc>
              <a:buFontTx/>
              <a:buChar char="•"/>
              <a:tabLst>
                <a:tab pos="441325" algn="l"/>
                <a:tab pos="1146175" algn="l"/>
              </a:tabLst>
            </a:pPr>
            <a:r>
              <a:rPr lang="en-US" altLang="en-US" dirty="0" smtClean="0"/>
              <a:t>competitive: ambivalent relation cooperation-competition</a:t>
            </a:r>
          </a:p>
          <a:p>
            <a:pPr marL="381000" indent="-381000">
              <a:lnSpc>
                <a:spcPct val="90000"/>
              </a:lnSpc>
              <a:buFontTx/>
              <a:buChar char="•"/>
              <a:tabLst>
                <a:tab pos="441325" algn="l"/>
                <a:tab pos="1146175" algn="l"/>
              </a:tabLst>
            </a:pPr>
            <a:r>
              <a:rPr lang="en-US" altLang="en-US" dirty="0" smtClean="0"/>
              <a:t>Ranking-Junkie: publication strategy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Organizations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Gender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/>
              <a:t>Gendered </a:t>
            </a:r>
            <a:r>
              <a:rPr lang="en-GB" sz="2000" b="1" dirty="0"/>
              <a:t>organizations</a:t>
            </a:r>
            <a:r>
              <a:rPr lang="en-GB" sz="2000" dirty="0"/>
              <a:t> </a:t>
            </a:r>
            <a:r>
              <a:rPr lang="en-GB" sz="2000" dirty="0" smtClean="0"/>
              <a:t>– </a:t>
            </a:r>
            <a:r>
              <a:rPr lang="en-GB" sz="2000" dirty="0"/>
              <a:t>gender is produced and reproduced in organizations through </a:t>
            </a: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lvl="1"/>
            <a:r>
              <a:rPr lang="en-GB" sz="1600" dirty="0" smtClean="0"/>
              <a:t>the </a:t>
            </a:r>
            <a:r>
              <a:rPr lang="en-GB" sz="1600" dirty="0"/>
              <a:t>division of </a:t>
            </a:r>
            <a:r>
              <a:rPr lang="en-GB" sz="1600" dirty="0" smtClean="0"/>
              <a:t>labour</a:t>
            </a:r>
            <a:r>
              <a:rPr lang="en-GB" sz="1600" dirty="0"/>
              <a:t>, </a:t>
            </a:r>
            <a:endParaRPr lang="en-GB" sz="1600" dirty="0" smtClean="0"/>
          </a:p>
          <a:p>
            <a:pPr lvl="1"/>
            <a:r>
              <a:rPr lang="en-GB" sz="1600" dirty="0" smtClean="0"/>
              <a:t>the </a:t>
            </a:r>
            <a:r>
              <a:rPr lang="en-GB" sz="1600" dirty="0"/>
              <a:t>construction of symbols and images, </a:t>
            </a:r>
            <a:endParaRPr lang="en-GB" sz="1600" dirty="0" smtClean="0"/>
          </a:p>
          <a:p>
            <a:pPr lvl="1"/>
            <a:r>
              <a:rPr lang="en-GB" sz="1600" dirty="0" smtClean="0"/>
              <a:t>the </a:t>
            </a:r>
            <a:r>
              <a:rPr lang="en-GB" sz="1600" dirty="0"/>
              <a:t>interaction between </a:t>
            </a:r>
            <a:r>
              <a:rPr lang="en-GB" sz="1600" dirty="0" smtClean="0"/>
              <a:t>individuals </a:t>
            </a:r>
            <a:r>
              <a:rPr lang="en-GB" sz="1600" dirty="0"/>
              <a:t>that include patterns of dominance and submission. </a:t>
            </a:r>
            <a:endParaRPr lang="en-GB" sz="1600" dirty="0" smtClean="0"/>
          </a:p>
          <a:p>
            <a:pPr lvl="1"/>
            <a:r>
              <a:rPr lang="en-GB" sz="1600" dirty="0" smtClean="0"/>
              <a:t>All </a:t>
            </a:r>
            <a:r>
              <a:rPr lang="en-GB" sz="1600" dirty="0"/>
              <a:t>these practices produce the gendered individual identity and create and recreate social structures. (Mills 1992; Acker 1992, 2006</a:t>
            </a:r>
            <a:r>
              <a:rPr lang="en-GB" sz="1600" dirty="0" smtClean="0"/>
              <a:t>)</a:t>
            </a:r>
          </a:p>
          <a:p>
            <a:pPr lvl="1"/>
            <a:endParaRPr lang="en-GB" sz="1600" dirty="0"/>
          </a:p>
          <a:p>
            <a:pPr lvl="1"/>
            <a:endParaRPr lang="en-GB" sz="1600" dirty="0" smtClean="0"/>
          </a:p>
          <a:p>
            <a:pPr lvl="1"/>
            <a:r>
              <a:rPr lang="en-GB" sz="1600" dirty="0" smtClean="0"/>
              <a:t>“masculinization” of science and research</a:t>
            </a:r>
          </a:p>
          <a:p>
            <a:pPr lvl="1"/>
            <a:r>
              <a:rPr lang="en-GB" sz="1600" dirty="0" smtClean="0"/>
              <a:t>Mainstreaming = male-streaming</a:t>
            </a:r>
          </a:p>
          <a:p>
            <a:endParaRPr lang="en-GB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545756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019" y="1844675"/>
            <a:ext cx="7669156" cy="47526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Subtle, implicit excluding practices (</a:t>
            </a:r>
            <a:r>
              <a:rPr lang="en-US" dirty="0" err="1" smtClean="0"/>
              <a:t>Hanappi</a:t>
            </a:r>
            <a:r>
              <a:rPr lang="en-US" dirty="0" smtClean="0"/>
              <a:t>-Egger 2012; </a:t>
            </a:r>
            <a:r>
              <a:rPr lang="en-US" dirty="0" err="1" smtClean="0"/>
              <a:t>Hanappi</a:t>
            </a:r>
            <a:r>
              <a:rPr lang="en-US" dirty="0" smtClean="0"/>
              <a:t>-Egger &amp; </a:t>
            </a:r>
            <a:r>
              <a:rPr lang="en-US" dirty="0" err="1" smtClean="0"/>
              <a:t>Warmuth</a:t>
            </a:r>
            <a:r>
              <a:rPr lang="en-US" dirty="0" smtClean="0"/>
              <a:t> 2013) </a:t>
            </a:r>
          </a:p>
          <a:p>
            <a:pPr lvl="1"/>
            <a:r>
              <a:rPr lang="en-US" dirty="0" smtClean="0"/>
              <a:t>Structural barriers:</a:t>
            </a:r>
          </a:p>
          <a:p>
            <a:pPr lvl="2"/>
            <a:r>
              <a:rPr lang="en-US" dirty="0" smtClean="0"/>
              <a:t>Science as concept of life</a:t>
            </a:r>
          </a:p>
          <a:p>
            <a:pPr lvl="2"/>
            <a:r>
              <a:rPr lang="en-US" dirty="0" smtClean="0"/>
              <a:t>Organizational culture</a:t>
            </a:r>
          </a:p>
          <a:p>
            <a:pPr lvl="2"/>
            <a:r>
              <a:rPr lang="en-US" dirty="0" err="1" smtClean="0"/>
              <a:t>Intransperancy</a:t>
            </a:r>
            <a:r>
              <a:rPr lang="en-US" dirty="0" smtClean="0"/>
              <a:t> of rules and promotion policy</a:t>
            </a:r>
          </a:p>
          <a:p>
            <a:pPr lvl="2"/>
            <a:r>
              <a:rPr lang="en-US" dirty="0" smtClean="0"/>
              <a:t>Glass ceiling</a:t>
            </a:r>
          </a:p>
          <a:p>
            <a:pPr lvl="2"/>
            <a:r>
              <a:rPr lang="en-US" dirty="0" smtClean="0"/>
              <a:t>Huge workload – bad compatibility of private life and work</a:t>
            </a:r>
          </a:p>
          <a:p>
            <a:pPr lvl="2"/>
            <a:r>
              <a:rPr lang="en-US" dirty="0" smtClean="0"/>
              <a:t>Demanding absolute availability and flexibility</a:t>
            </a:r>
          </a:p>
          <a:p>
            <a:pPr lvl="1"/>
            <a:r>
              <a:rPr lang="en-US" dirty="0" smtClean="0"/>
              <a:t>Everyday practices (Faulkner 2009, </a:t>
            </a:r>
            <a:r>
              <a:rPr lang="en-US" dirty="0" err="1" smtClean="0"/>
              <a:t>Ihsen</a:t>
            </a:r>
            <a:r>
              <a:rPr lang="en-US" dirty="0" smtClean="0"/>
              <a:t> 2000):</a:t>
            </a:r>
          </a:p>
          <a:p>
            <a:pPr lvl="2"/>
            <a:r>
              <a:rPr lang="en-US" dirty="0" smtClean="0"/>
              <a:t>Gendered assumptions</a:t>
            </a:r>
          </a:p>
          <a:p>
            <a:pPr lvl="2"/>
            <a:r>
              <a:rPr lang="en-US" dirty="0" smtClean="0"/>
              <a:t>Sexist jokes and humor</a:t>
            </a:r>
          </a:p>
          <a:p>
            <a:pPr lvl="2"/>
            <a:r>
              <a:rPr lang="en-US" dirty="0" smtClean="0"/>
              <a:t>Informal men‘s networks</a:t>
            </a:r>
          </a:p>
          <a:p>
            <a:pPr lvl="2"/>
            <a:r>
              <a:rPr lang="en-US" dirty="0" smtClean="0"/>
              <a:t>Pressure to adapt to masculine norms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270227" cy="1143000"/>
          </a:xfrm>
        </p:spPr>
        <p:txBody>
          <a:bodyPr/>
          <a:lstStyle/>
          <a:p>
            <a:r>
              <a:rPr lang="de-AT" dirty="0" err="1" smtClean="0"/>
              <a:t>Why</a:t>
            </a:r>
            <a:r>
              <a:rPr lang="de-AT" dirty="0" smtClean="0"/>
              <a:t> do in </a:t>
            </a:r>
            <a:r>
              <a:rPr lang="de-AT" dirty="0" err="1" smtClean="0"/>
              <a:t>particular</a:t>
            </a:r>
            <a:r>
              <a:rPr lang="de-AT" dirty="0" smtClean="0"/>
              <a:t> </a:t>
            </a:r>
            <a:r>
              <a:rPr lang="de-AT" dirty="0" err="1" smtClean="0"/>
              <a:t>women</a:t>
            </a:r>
            <a:r>
              <a:rPr lang="de-AT" dirty="0" smtClean="0"/>
              <a:t> </a:t>
            </a:r>
            <a:r>
              <a:rPr lang="de-AT" dirty="0" err="1" smtClean="0"/>
              <a:t>leave</a:t>
            </a:r>
            <a:r>
              <a:rPr lang="de-AT" dirty="0" smtClean="0"/>
              <a:t>?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32140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Conclusion</a:t>
            </a:r>
            <a:r>
              <a:rPr lang="de-AT" dirty="0" smtClean="0"/>
              <a:t>: </a:t>
            </a:r>
            <a:br>
              <a:rPr lang="de-AT" dirty="0" smtClean="0"/>
            </a:br>
            <a:r>
              <a:rPr lang="de-AT" dirty="0" smtClean="0"/>
              <a:t>inclusive </a:t>
            </a:r>
            <a:r>
              <a:rPr lang="de-AT" dirty="0" err="1" smtClean="0"/>
              <a:t>or</a:t>
            </a:r>
            <a:r>
              <a:rPr lang="de-AT" dirty="0" smtClean="0"/>
              <a:t> </a:t>
            </a:r>
            <a:r>
              <a:rPr lang="de-AT" dirty="0" err="1" smtClean="0"/>
              <a:t>exclusive</a:t>
            </a:r>
            <a:r>
              <a:rPr lang="de-AT" dirty="0" smtClean="0"/>
              <a:t>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1800" dirty="0" smtClean="0"/>
              <a:t>shift away from an individual-(female)-centered view to a institutional-structural centered approach (Fox/</a:t>
            </a:r>
            <a:r>
              <a:rPr lang="en-US" sz="1800" dirty="0" err="1" smtClean="0"/>
              <a:t>Sonnert</a:t>
            </a:r>
            <a:r>
              <a:rPr lang="en-US" sz="1800" dirty="0" smtClean="0"/>
              <a:t>/</a:t>
            </a:r>
            <a:r>
              <a:rPr lang="en-US" sz="1800" dirty="0" err="1" smtClean="0"/>
              <a:t>Nikiforova</a:t>
            </a:r>
            <a:r>
              <a:rPr lang="en-US" sz="1800" dirty="0" smtClean="0"/>
              <a:t> 2009)</a:t>
            </a:r>
          </a:p>
          <a:p>
            <a:pPr lvl="2"/>
            <a:r>
              <a:rPr lang="en-US" sz="1600" dirty="0" smtClean="0"/>
              <a:t>Shift from fix the women – to fix the structure</a:t>
            </a:r>
          </a:p>
          <a:p>
            <a:pPr lvl="1"/>
            <a:r>
              <a:rPr lang="en-US" sz="1800" dirty="0" smtClean="0"/>
              <a:t>broader understanding of diversity of early career scientists (pro-active diversity management; equal opportunity programs; WLB; …)</a:t>
            </a:r>
          </a:p>
          <a:p>
            <a:pPr lvl="1"/>
            <a:r>
              <a:rPr lang="en-US" sz="1800" dirty="0" smtClean="0"/>
              <a:t>Quality, not quantity (ask for most important publication and read them)</a:t>
            </a:r>
          </a:p>
          <a:p>
            <a:pPr lvl="1"/>
            <a:r>
              <a:rPr lang="en-US" sz="1800" dirty="0"/>
              <a:t>Question organizational culture (e.g. „academic age“; living context related performance measure, </a:t>
            </a:r>
            <a:r>
              <a:rPr lang="en-US" sz="1800" dirty="0" smtClean="0"/>
              <a:t>…)</a:t>
            </a:r>
          </a:p>
          <a:p>
            <a:pPr lvl="1"/>
            <a:r>
              <a:rPr lang="en-US" sz="1800" dirty="0" smtClean="0"/>
              <a:t>Maintain intrinsic motivation – respect, promotion, peer systems,</a:t>
            </a:r>
          </a:p>
          <a:p>
            <a:pPr lvl="1"/>
            <a:r>
              <a:rPr lang="en-US" sz="1800" dirty="0" smtClean="0"/>
              <a:t>……… </a:t>
            </a: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336823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u_praes.vorlage_neu_v1.1">
  <a:themeElements>
    <a:clrScheme name="WU Wien neu2">
      <a:dk1>
        <a:srgbClr val="000000"/>
      </a:dk1>
      <a:lt1>
        <a:sysClr val="window" lastClr="FFFFFF"/>
      </a:lt1>
      <a:dk2>
        <a:srgbClr val="002E60"/>
      </a:dk2>
      <a:lt2>
        <a:srgbClr val="E5F5FA"/>
      </a:lt2>
      <a:accent1>
        <a:srgbClr val="0096D3"/>
      </a:accent1>
      <a:accent2>
        <a:srgbClr val="002E60"/>
      </a:accent2>
      <a:accent3>
        <a:srgbClr val="532481"/>
      </a:accent3>
      <a:accent4>
        <a:srgbClr val="457AA0"/>
      </a:accent4>
      <a:accent5>
        <a:srgbClr val="A991C0"/>
      </a:accent5>
      <a:accent6>
        <a:srgbClr val="7FCAE9"/>
      </a:accent6>
      <a:hlink>
        <a:srgbClr val="406288"/>
      </a:hlink>
      <a:folHlink>
        <a:srgbClr val="008FAA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E78FBF16ADF9C42B4049588757550F5" ma:contentTypeVersion="2" ma:contentTypeDescription="Vytvoří nový dokument" ma:contentTypeScope="" ma:versionID="f1941e6ecadfcd94b4e419c5b0298648">
  <xsd:schema xmlns:xsd="http://www.w3.org/2001/XMLSchema" xmlns:xs="http://www.w3.org/2001/XMLSchema" xmlns:p="http://schemas.microsoft.com/office/2006/metadata/properties" xmlns:ns2="4faa8e87-7e8c-4403-bc6d-0b8c879e2e8c" xmlns:ns3="5f6a92ee-5a6a-48a5-934f-862d2b248416" targetNamespace="http://schemas.microsoft.com/office/2006/metadata/properties" ma:root="true" ma:fieldsID="3f503389f8cce1aed76c5bfd2e7ee27a" ns2:_="" ns3:_="">
    <xsd:import namespace="4faa8e87-7e8c-4403-bc6d-0b8c879e2e8c"/>
    <xsd:import namespace="5f6a92ee-5a6a-48a5-934f-862d2b24841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2:TaxCatchAllLabel" minOccurs="0"/>
                <xsd:element ref="ns3:Popi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aa8e87-7e8c-4403-bc6d-0b8c879e2e8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1" nillable="true" ma:taxonomy="true" ma:internalName="TaxKeywordTaxHTField" ma:taxonomyFieldName="TaxKeyword" ma:displayName="Podniková klíčová slova" ma:fieldId="{23f27201-bee3-471e-b2e7-b64fd8b7ca38}" ma:taxonomyMulti="true" ma:sspId="21f1929a-0ec4-4fd0-ba5e-e4a5bcc45f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description="" ma:hidden="true" ma:list="{5ebe571f-6a6c-4147-b739-b8826320c128}" ma:internalName="TaxCatchAll" ma:showField="CatchAllData" ma:web="4faa8e87-7e8c-4403-bc6d-0b8c879e2e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5ebe571f-6a6c-4147-b739-b8826320c128}" ma:internalName="TaxCatchAllLabel" ma:readOnly="true" ma:showField="CatchAllDataLabel" ma:web="4faa8e87-7e8c-4403-bc6d-0b8c879e2e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a92ee-5a6a-48a5-934f-862d2b248416" elementFormDefault="qualified">
    <xsd:import namespace="http://schemas.microsoft.com/office/2006/documentManagement/types"/>
    <xsd:import namespace="http://schemas.microsoft.com/office/infopath/2007/PartnerControls"/>
    <xsd:element name="Popis" ma:index="15" nillable="true" ma:displayName="Popis" ma:internalName="Popi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faa8e87-7e8c-4403-bc6d-0b8c879e2e8c">C7EAQXCDM7DW-13-3820</_dlc_DocId>
    <_dlc_DocIdUrl xmlns="4faa8e87-7e8c-4403-bc6d-0b8c879e2e8c">
      <Url>https://is.ceitec.cz/sites/cgo/disk_U/_layouts/DocIdRedir.aspx?ID=C7EAQXCDM7DW-13-3820</Url>
      <Description>C7EAQXCDM7DW-13-3820</Description>
    </_dlc_DocIdUrl>
    <Popis xmlns="5f6a92ee-5a6a-48a5-934f-862d2b248416" xsi:nil="true"/>
    <TaxKeywordTaxHTField xmlns="4faa8e87-7e8c-4403-bc6d-0b8c879e2e8c">
      <Terms xmlns="http://schemas.microsoft.com/office/infopath/2007/PartnerControls"/>
    </TaxKeywordTaxHTField>
    <TaxCatchAll xmlns="4faa8e87-7e8c-4403-bc6d-0b8c879e2e8c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15AB37-861F-4905-BD6B-2972FB868D62}"/>
</file>

<file path=customXml/itemProps2.xml><?xml version="1.0" encoding="utf-8"?>
<ds:datastoreItem xmlns:ds="http://schemas.openxmlformats.org/officeDocument/2006/customXml" ds:itemID="{45CD8413-BD7C-4CEB-8875-8F064BC962B3}"/>
</file>

<file path=customXml/itemProps3.xml><?xml version="1.0" encoding="utf-8"?>
<ds:datastoreItem xmlns:ds="http://schemas.openxmlformats.org/officeDocument/2006/customXml" ds:itemID="{429EC2B3-10D2-4A22-BC01-94F42132DD0D}"/>
</file>

<file path=customXml/itemProps4.xml><?xml version="1.0" encoding="utf-8"?>
<ds:datastoreItem xmlns:ds="http://schemas.openxmlformats.org/officeDocument/2006/customXml" ds:itemID="{5BF7BADD-E6AB-47E9-8E67-3C4D79DA3AB5}"/>
</file>

<file path=docProps/app.xml><?xml version="1.0" encoding="utf-8"?>
<Properties xmlns="http://schemas.openxmlformats.org/officeDocument/2006/extended-properties" xmlns:vt="http://schemas.openxmlformats.org/officeDocument/2006/docPropsVTypes">
  <Template>wu_praes.vorlage_neu_v1.1</Template>
  <TotalTime>9</TotalTime>
  <Words>452</Words>
  <Application>Microsoft Office PowerPoint</Application>
  <PresentationFormat>Předvádění na obrazovce (4:3)</PresentationFormat>
  <Paragraphs>84</Paragraphs>
  <Slides>10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wu_praes.vorlage_neu_v1.1</vt:lpstr>
      <vt:lpstr>Výchozí návrh</vt:lpstr>
      <vt:lpstr>Key note speaker: prof. Edeltraud Hanappi-Egger </vt:lpstr>
      <vt:lpstr>Work-Life-Balance in Academia: Contradiction or Necessity?</vt:lpstr>
      <vt:lpstr>Facts and Figures - EUROPE</vt:lpstr>
      <vt:lpstr>Science and research: institutional excellence</vt:lpstr>
      <vt:lpstr>Science and research: institutional excellence</vt:lpstr>
      <vt:lpstr>Individual consequences: Habitus-constructions</vt:lpstr>
      <vt:lpstr>Organizations and Gender</vt:lpstr>
      <vt:lpstr>Why do in particular women leave?</vt:lpstr>
      <vt:lpstr>Conclusion:  inclusive or exclusive?</vt:lpstr>
      <vt:lpstr>Thank you for your attention!</vt:lpstr>
    </vt:vector>
  </TitlesOfParts>
  <Company>WU-Wien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user</dc:creator>
  <cp:lastModifiedBy>Pudová</cp:lastModifiedBy>
  <cp:revision>638</cp:revision>
  <cp:lastPrinted>2011-09-28T07:42:03Z</cp:lastPrinted>
  <dcterms:created xsi:type="dcterms:W3CDTF">2011-09-28T07:45:37Z</dcterms:created>
  <dcterms:modified xsi:type="dcterms:W3CDTF">2014-11-19T07:20:55Z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51d4fe1b-44ea-468e-a7d2-100d000c4b6f</vt:lpwstr>
  </property>
  <property fmtid="{D5CDD505-2E9C-101B-9397-08002B2CF9AE}" pid="3" name="ContentTypeId">
    <vt:lpwstr>0x0101001E78FBF16ADF9C42B4049588757550F5</vt:lpwstr>
  </property>
  <property fmtid="{D5CDD505-2E9C-101B-9397-08002B2CF9AE}" pid="4" name="TaxKeyword">
    <vt:lpwstr/>
  </property>
</Properties>
</file>